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tiff" ContentType="image/tiff"/>
  <Default Extension="rels" ContentType="application/vnd.openxmlformats-package.relationships+xml"/>
  <Default Extension="vml" ContentType="application/vnd.openxmlformats-officedocument.vmlDrawing"/>
  <Default Extension="bin" ContentType="application/vnd.openxmlformats-officedocument.oleObject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tags/tag6.xml" ContentType="application/vnd.openxmlformats-officedocument.presentationml.tags+xml"/>
  <Override PartName="/ppt/notesSlides/notesSlide27.xml" ContentType="application/vnd.openxmlformats-officedocument.presentationml.notesSlide+xml"/>
  <Override PartName="/ppt/tags/tag7.xml" ContentType="application/vnd.openxmlformats-officedocument.presentationml.tags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tags/tag8.xml" ContentType="application/vnd.openxmlformats-officedocument.presentationml.tags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50" r:id="rId1"/>
  </p:sldMasterIdLst>
  <p:notesMasterIdLst>
    <p:notesMasterId r:id="rId43"/>
  </p:notesMasterIdLst>
  <p:handoutMasterIdLst>
    <p:handoutMasterId r:id="rId44"/>
  </p:handoutMasterIdLst>
  <p:sldIdLst>
    <p:sldId id="1175" r:id="rId2"/>
    <p:sldId id="1177" r:id="rId3"/>
    <p:sldId id="1178" r:id="rId4"/>
    <p:sldId id="1179" r:id="rId5"/>
    <p:sldId id="1181" r:id="rId6"/>
    <p:sldId id="1180" r:id="rId7"/>
    <p:sldId id="1182" r:id="rId8"/>
    <p:sldId id="1183" r:id="rId9"/>
    <p:sldId id="1143" r:id="rId10"/>
    <p:sldId id="1144" r:id="rId11"/>
    <p:sldId id="1145" r:id="rId12"/>
    <p:sldId id="1146" r:id="rId13"/>
    <p:sldId id="1147" r:id="rId14"/>
    <p:sldId id="1148" r:id="rId15"/>
    <p:sldId id="1149" r:id="rId16"/>
    <p:sldId id="1150" r:id="rId17"/>
    <p:sldId id="1151" r:id="rId18"/>
    <p:sldId id="1152" r:id="rId19"/>
    <p:sldId id="1153" r:id="rId20"/>
    <p:sldId id="1154" r:id="rId21"/>
    <p:sldId id="1155" r:id="rId22"/>
    <p:sldId id="1156" r:id="rId23"/>
    <p:sldId id="1157" r:id="rId24"/>
    <p:sldId id="1158" r:id="rId25"/>
    <p:sldId id="1159" r:id="rId26"/>
    <p:sldId id="1160" r:id="rId27"/>
    <p:sldId id="1161" r:id="rId28"/>
    <p:sldId id="1162" r:id="rId29"/>
    <p:sldId id="1163" r:id="rId30"/>
    <p:sldId id="1164" r:id="rId31"/>
    <p:sldId id="1165" r:id="rId32"/>
    <p:sldId id="1166" r:id="rId33"/>
    <p:sldId id="1167" r:id="rId34"/>
    <p:sldId id="1168" r:id="rId35"/>
    <p:sldId id="1169" r:id="rId36"/>
    <p:sldId id="1170" r:id="rId37"/>
    <p:sldId id="1184" r:id="rId38"/>
    <p:sldId id="1171" r:id="rId39"/>
    <p:sldId id="1172" r:id="rId40"/>
    <p:sldId id="1173" r:id="rId41"/>
    <p:sldId id="1174" r:id="rId42"/>
  </p:sldIdLst>
  <p:sldSz cx="9144000" cy="6858000" type="letter"/>
  <p:notesSz cx="7302500" cy="95885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Arial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Arial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Arial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Arial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Arial" pitchFamily="34" charset="0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Arial" pitchFamily="34" charset="0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Arial" pitchFamily="34" charset="0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Arial" pitchFamily="34" charset="0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Arial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400" userDrawn="1">
          <p15:clr>
            <a:srgbClr val="A4A3A4"/>
          </p15:clr>
        </p15:guide>
        <p15:guide id="2" pos="57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0">
          <p15:clr>
            <a:srgbClr val="A4A3A4"/>
          </p15:clr>
        </p15:guide>
        <p15:guide id="2" pos="230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A99"/>
    <a:srgbClr val="BD92DE"/>
    <a:srgbClr val="CCECFF"/>
    <a:srgbClr val="F6DADC"/>
    <a:srgbClr val="0000FF"/>
    <a:srgbClr val="0000CC"/>
    <a:srgbClr val="990099"/>
    <a:srgbClr val="000066"/>
    <a:srgbClr val="CC00CC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294" autoAdjust="0"/>
    <p:restoredTop sz="81339" autoAdjust="0"/>
  </p:normalViewPr>
  <p:slideViewPr>
    <p:cSldViewPr>
      <p:cViewPr>
        <p:scale>
          <a:sx n="134" d="100"/>
          <a:sy n="134" d="100"/>
        </p:scale>
        <p:origin x="464" y="1240"/>
      </p:cViewPr>
      <p:guideLst>
        <p:guide orient="horz" pos="2400"/>
        <p:guide pos="57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5" d="100"/>
        <a:sy n="10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108" d="100"/>
          <a:sy n="108" d="100"/>
        </p:scale>
        <p:origin x="-2120" y="-104"/>
      </p:cViewPr>
      <p:guideLst>
        <p:guide orient="horz" pos="3020"/>
        <p:guide pos="230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viewProps" Target="viewProps.xml"/><Relationship Id="rId47" Type="http://schemas.openxmlformats.org/officeDocument/2006/relationships/theme" Target="theme/theme1.xml"/><Relationship Id="rId48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3" Type="http://schemas.microsoft.com/office/2015/10/relationships/revisionInfo" Target="revisionInfo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notesMaster" Target="notesMasters/notesMaster1.xml"/><Relationship Id="rId44" Type="http://schemas.openxmlformats.org/officeDocument/2006/relationships/handoutMaster" Target="handoutMasters/handoutMaster1.xml"/><Relationship Id="rId45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65475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08" tIns="48253" rIns="96508" bIns="48253" numCol="1" anchor="t" anchorCtr="0" compatLnSpc="1">
            <a:prstTxWarp prst="textNoShape">
              <a:avLst/>
            </a:prstTxWarp>
          </a:bodyPr>
          <a:lstStyle>
            <a:lvl1pPr defTabSz="965200" eaLnBrk="1" hangingPunct="1">
              <a:defRPr sz="1200">
                <a:latin typeface="Times New Roman" pitchFamily="-107" charset="0"/>
                <a:ea typeface="Arial" pitchFamily="-107" charset="0"/>
                <a:cs typeface="Arial" pitchFamily="-107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37025" y="0"/>
            <a:ext cx="3165475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08" tIns="48253" rIns="96508" bIns="48253" numCol="1" anchor="t" anchorCtr="0" compatLnSpc="1">
            <a:prstTxWarp prst="textNoShape">
              <a:avLst/>
            </a:prstTxWarp>
          </a:bodyPr>
          <a:lstStyle>
            <a:lvl1pPr algn="r" defTabSz="965200" eaLnBrk="1" hangingPunct="1">
              <a:defRPr sz="1200">
                <a:latin typeface="Times New Roman" pitchFamily="-107" charset="0"/>
                <a:ea typeface="Arial" pitchFamily="-107" charset="0"/>
                <a:cs typeface="Arial" pitchFamily="-107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843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09075"/>
            <a:ext cx="3165475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08" tIns="48253" rIns="96508" bIns="48253" numCol="1" anchor="b" anchorCtr="0" compatLnSpc="1">
            <a:prstTxWarp prst="textNoShape">
              <a:avLst/>
            </a:prstTxWarp>
          </a:bodyPr>
          <a:lstStyle>
            <a:lvl1pPr defTabSz="965200" eaLnBrk="1" hangingPunct="1">
              <a:defRPr sz="1200">
                <a:latin typeface="Times New Roman" pitchFamily="-107" charset="0"/>
                <a:ea typeface="Arial" pitchFamily="-107" charset="0"/>
                <a:cs typeface="Arial" pitchFamily="-107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843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37025" y="9109075"/>
            <a:ext cx="3165475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08" tIns="48253" rIns="96508" bIns="48253" numCol="1" anchor="b" anchorCtr="0" compatLnSpc="1">
            <a:prstTxWarp prst="textNoShape">
              <a:avLst/>
            </a:prstTxWarp>
          </a:bodyPr>
          <a:lstStyle>
            <a:lvl1pPr algn="r" defTabSz="965200" eaLnBrk="1" hangingPunct="1">
              <a:defRPr sz="1200" smtClean="0"/>
            </a:lvl1pPr>
          </a:lstStyle>
          <a:p>
            <a:pPr>
              <a:defRPr/>
            </a:pPr>
            <a:fld id="{867FD79D-166C-4874-8C98-A3C4A55282B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09141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86113" cy="473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006" tIns="47503" rIns="95006" bIns="47503" numCol="1" anchor="t" anchorCtr="0" compatLnSpc="1">
            <a:prstTxWarp prst="textNoShape">
              <a:avLst/>
            </a:prstTxWarp>
          </a:bodyPr>
          <a:lstStyle>
            <a:lvl1pPr defTabSz="949325" eaLnBrk="1" hangingPunct="1">
              <a:defRPr sz="1200">
                <a:latin typeface="Times" pitchFamily="-107" charset="0"/>
                <a:ea typeface="Arial" pitchFamily="-107" charset="0"/>
                <a:cs typeface="Arial" pitchFamily="-107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1788" y="0"/>
            <a:ext cx="3187700" cy="473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006" tIns="47503" rIns="95006" bIns="47503" numCol="1" anchor="t" anchorCtr="0" compatLnSpc="1">
            <a:prstTxWarp prst="textNoShape">
              <a:avLst/>
            </a:prstTxWarp>
          </a:bodyPr>
          <a:lstStyle>
            <a:lvl1pPr algn="r" defTabSz="949325" eaLnBrk="1" hangingPunct="1">
              <a:defRPr sz="1200">
                <a:latin typeface="Times" pitchFamily="-107" charset="0"/>
                <a:ea typeface="Arial" pitchFamily="-107" charset="0"/>
                <a:cs typeface="Arial" pitchFamily="-107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55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08088" y="708025"/>
            <a:ext cx="4833937" cy="36258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55675" y="4572000"/>
            <a:ext cx="5337175" cy="4335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006" tIns="47503" rIns="95006" bIns="4750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151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42413"/>
            <a:ext cx="3186113" cy="473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006" tIns="47503" rIns="95006" bIns="47503" numCol="1" anchor="b" anchorCtr="0" compatLnSpc="1">
            <a:prstTxWarp prst="textNoShape">
              <a:avLst/>
            </a:prstTxWarp>
          </a:bodyPr>
          <a:lstStyle>
            <a:lvl1pPr defTabSz="949325" eaLnBrk="1" hangingPunct="1">
              <a:defRPr sz="1200">
                <a:latin typeface="Times" pitchFamily="-107" charset="0"/>
                <a:ea typeface="Arial" pitchFamily="-107" charset="0"/>
                <a:cs typeface="Arial" pitchFamily="-107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151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1788" y="9142413"/>
            <a:ext cx="3187700" cy="473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006" tIns="47503" rIns="95006" bIns="47503" numCol="1" anchor="b" anchorCtr="0" compatLnSpc="1">
            <a:prstTxWarp prst="textNoShape">
              <a:avLst/>
            </a:prstTxWarp>
          </a:bodyPr>
          <a:lstStyle>
            <a:lvl1pPr algn="r" defTabSz="949325" eaLnBrk="1" hangingPunct="1">
              <a:defRPr sz="1200" smtClean="0">
                <a:latin typeface="Times" pitchFamily="18" charset="0"/>
              </a:defRPr>
            </a:lvl1pPr>
          </a:lstStyle>
          <a:p>
            <a:pPr>
              <a:defRPr/>
            </a:pPr>
            <a:fld id="{E2AE71C5-6C7D-41AA-B8EB-41F65248876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47316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07" charset="0"/>
        <a:ea typeface="ＭＳ Ｐゴシック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07" charset="0"/>
        <a:ea typeface="ＭＳ Ｐゴシック" pitchFamily="-107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07" charset="0"/>
        <a:ea typeface="ＭＳ Ｐゴシック" pitchFamily="-107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07" charset="0"/>
        <a:ea typeface="ＭＳ Ｐゴシック" pitchFamily="-107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07" charset="0"/>
        <a:ea typeface="ＭＳ Ｐゴシック" pitchFamily="-107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omputer" TargetMode="External"/><Relationship Id="rId4" Type="http://schemas.openxmlformats.org/officeDocument/2006/relationships/hyperlink" Target="https://en.wikipedia.org/wiki/Backgammon" TargetMode="External"/><Relationship Id="rId5" Type="http://schemas.openxmlformats.org/officeDocument/2006/relationships/hyperlink" Target="https://en.wikipedia.org/w/index.php?title=Gerald_Tesauro&amp;action=edit&amp;redlink=1" TargetMode="External"/><Relationship Id="rId6" Type="http://schemas.openxmlformats.org/officeDocument/2006/relationships/hyperlink" Target="https://en.wikipedia.org/wiki/IBM" TargetMode="External"/><Relationship Id="rId7" Type="http://schemas.openxmlformats.org/officeDocument/2006/relationships/hyperlink" Target="https://en.wikipedia.org/wiki/Thomas_J._Watson_Research_Center" TargetMode="External"/><Relationship Id="rId8" Type="http://schemas.openxmlformats.org/officeDocument/2006/relationships/hyperlink" Target="https://en.wikipedia.org/wiki/Artificial_neural_net" TargetMode="External"/><Relationship Id="rId9" Type="http://schemas.openxmlformats.org/officeDocument/2006/relationships/hyperlink" Target="https://en.wikipedia.org/wiki/Temporal-difference_learning" TargetMode="External"/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/index.php?title=Micromort&amp;action=edit&amp;section=7" TargetMode="External"/><Relationship Id="rId4" Type="http://schemas.openxmlformats.org/officeDocument/2006/relationships/hyperlink" Target="https://en.wikipedia.org/wiki/Willingness_to_accept" TargetMode="External"/><Relationship Id="rId5" Type="http://schemas.openxmlformats.org/officeDocument/2006/relationships/hyperlink" Target="https://en.wikipedia.org/wiki/Willingness_to_pay" TargetMode="External"/><Relationship Id="rId6" Type="http://schemas.openxmlformats.org/officeDocument/2006/relationships/hyperlink" Target="https://en.wikipedia.org/wiki/Micromort#cite_note-31" TargetMode="External"/><Relationship Id="rId7" Type="http://schemas.openxmlformats.org/officeDocument/2006/relationships/hyperlink" Target="https://en.wikipedia.org/wiki/Micromort#cite_note-russell-32" TargetMode="External"/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fld id="{996F55F6-D0E2-4062-B19D-33C0339B3093}" type="slidenum">
              <a:rPr lang="en-US" altLang="en-US" sz="1200" smtClean="0">
                <a:latin typeface="Arial" charset="0"/>
              </a:rPr>
              <a:pPr/>
              <a:t>1</a:t>
            </a:fld>
            <a:endParaRPr lang="en-US" altLang="en-US" sz="1200">
              <a:latin typeface="Arial" charset="0"/>
            </a:endParaRPr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0600" y="768350"/>
            <a:ext cx="5118100" cy="3838575"/>
          </a:xfrm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486343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90600" y="768350"/>
            <a:ext cx="5118100" cy="3838575"/>
          </a:xfrm>
          <a:ln/>
        </p:spPr>
      </p:sp>
      <p:sp>
        <p:nvSpPr>
          <p:cNvPr id="6041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 smtClean="0">
                <a:latin typeface="Arial" charset="0"/>
              </a:rPr>
              <a:t>Max is</a:t>
            </a:r>
            <a:r>
              <a:rPr lang="en-US" baseline="0" dirty="0" smtClean="0">
                <a:latin typeface="Arial" charset="0"/>
              </a:rPr>
              <a:t> just like before.  </a:t>
            </a:r>
            <a:r>
              <a:rPr lang="en-US" baseline="0" dirty="0" err="1" smtClean="0">
                <a:latin typeface="Arial" charset="0"/>
              </a:rPr>
              <a:t>Exp</a:t>
            </a:r>
            <a:r>
              <a:rPr lang="en-US" baseline="0" dirty="0" smtClean="0">
                <a:latin typeface="Arial" charset="0"/>
              </a:rPr>
              <a:t> is the expectation of what will happen next.</a:t>
            </a:r>
          </a:p>
          <a:p>
            <a:endParaRPr lang="en-US" dirty="0" smtClean="0">
              <a:latin typeface="Arial" charset="0"/>
            </a:endParaRPr>
          </a:p>
        </p:txBody>
      </p:sp>
      <p:sp>
        <p:nvSpPr>
          <p:cNvPr id="6042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8A9289E-F028-4C02-88DD-69770A826917}" type="slidenum">
              <a:rPr lang="en-US" smtClean="0">
                <a:latin typeface="Arial" charset="0"/>
              </a:rPr>
              <a:pPr/>
              <a:t>12</a:t>
            </a:fld>
            <a:endParaRPr lang="en-US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21131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0600" y="768350"/>
            <a:ext cx="5118100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Here imagine that all children are equally likely.</a:t>
            </a:r>
          </a:p>
          <a:p>
            <a:r>
              <a:rPr lang="en-US" dirty="0" smtClean="0"/>
              <a:t>8 </a:t>
            </a:r>
            <a:r>
              <a:rPr lang="mr-IN" dirty="0" smtClean="0"/>
              <a:t>…</a:t>
            </a:r>
            <a:r>
              <a:rPr lang="en-US" dirty="0" smtClean="0"/>
              <a:t> 4 </a:t>
            </a:r>
            <a:r>
              <a:rPr lang="mr-IN" dirty="0" smtClean="0"/>
              <a:t>…</a:t>
            </a:r>
            <a:r>
              <a:rPr lang="en-US" dirty="0" smtClean="0"/>
              <a:t>. 7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ED746-492E-4D0C-832A-ACED5D621C80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2628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0600" y="768350"/>
            <a:ext cx="5118100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</a:t>
            </a:r>
            <a:r>
              <a:rPr lang="en-US" baseline="0" dirty="0" smtClean="0"/>
              <a:t> Minimax we were done, since 2 would always be less than 3.</a:t>
            </a:r>
          </a:p>
          <a:p>
            <a:r>
              <a:rPr lang="en-US" baseline="0" dirty="0" smtClean="0"/>
              <a:t>Here the average of 3, 12 and 9 = 8.</a:t>
            </a:r>
          </a:p>
          <a:p>
            <a:r>
              <a:rPr lang="en-US" baseline="0" dirty="0" smtClean="0"/>
              <a:t>Can the average be less than 2 on the middle node?  YES!!!  Much harder to prune.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ED746-492E-4D0C-832A-ACED5D621C80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1436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90600" y="768350"/>
            <a:ext cx="5118100" cy="3838575"/>
          </a:xfrm>
          <a:ln/>
        </p:spPr>
      </p:sp>
      <p:sp>
        <p:nvSpPr>
          <p:cNvPr id="3993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 smtClean="0">
                <a:latin typeface="Arial" charset="0"/>
              </a:rPr>
              <a:t>Let’s image they are actually random ghosts.  2 layers</a:t>
            </a:r>
            <a:r>
              <a:rPr lang="en-US" baseline="0" dirty="0" smtClean="0">
                <a:latin typeface="Arial" charset="0"/>
              </a:rPr>
              <a:t> of random ghost actions.</a:t>
            </a:r>
          </a:p>
          <a:p>
            <a:r>
              <a:rPr lang="en-US" baseline="0" dirty="0" smtClean="0">
                <a:latin typeface="Arial" charset="0"/>
              </a:rPr>
              <a:t>At the actual end of the game, we have the score.  But we can’t do that so we have to cut the process off.</a:t>
            </a:r>
          </a:p>
          <a:p>
            <a:r>
              <a:rPr lang="en-US" baseline="0" dirty="0" smtClean="0">
                <a:latin typeface="Arial" charset="0"/>
              </a:rPr>
              <a:t>So we need some way of evaluating the </a:t>
            </a:r>
            <a:endParaRPr lang="en-US" dirty="0" smtClean="0">
              <a:latin typeface="Arial" charset="0"/>
            </a:endParaRPr>
          </a:p>
        </p:txBody>
      </p:sp>
      <p:sp>
        <p:nvSpPr>
          <p:cNvPr id="3994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B419C55-7AEA-4EB9-BA9F-F72D46856111}" type="slidenum">
              <a:rPr lang="en-US" smtClean="0">
                <a:latin typeface="Arial" charset="0"/>
              </a:rPr>
              <a:pPr/>
              <a:t>16</a:t>
            </a:fld>
            <a:endParaRPr lang="en-US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89249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0600" y="768350"/>
            <a:ext cx="5118100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general, we will be computing</a:t>
            </a:r>
            <a:r>
              <a:rPr lang="en-US" baseline="0" dirty="0" smtClean="0"/>
              <a:t> probabilities.  As we get more evidence the probabilities will change.  We will look at Probabilistic Inference later in this course.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ED746-492E-4D0C-832A-ACED5D621C80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3226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90600" y="768350"/>
            <a:ext cx="5118100" cy="3838575"/>
          </a:xfrm>
          <a:ln/>
        </p:spPr>
      </p:sp>
      <p:sp>
        <p:nvSpPr>
          <p:cNvPr id="4096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Arial" charset="0"/>
            </a:endParaRPr>
          </a:p>
        </p:txBody>
      </p:sp>
      <p:sp>
        <p:nvSpPr>
          <p:cNvPr id="4096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36832FB-2179-4C80-8AB1-E690711A109F}" type="slidenum">
              <a:rPr lang="en-US" smtClean="0">
                <a:latin typeface="Arial" charset="0"/>
              </a:rPr>
              <a:pPr/>
              <a:t>19</a:t>
            </a:fld>
            <a:endParaRPr lang="en-US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91789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0600" y="768350"/>
            <a:ext cx="5118100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Where</a:t>
            </a:r>
            <a:r>
              <a:rPr lang="en-US" baseline="0" dirty="0" smtClean="0"/>
              <a:t> do the probabilities come from?  For today, they come from the probability fairy. They are given by the problem definition.  Later we will look at how to compute them.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ED746-492E-4D0C-832A-ACED5D621C80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5933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0600" y="768350"/>
            <a:ext cx="5118100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mr-IN" dirty="0" smtClean="0"/>
              <a:t>…</a:t>
            </a:r>
            <a:r>
              <a:rPr lang="en-US" dirty="0" smtClean="0"/>
              <a:t>Except, what if your opponent simulates you?  You can get into this crazy recursive trees. If you go too far down the computation then</a:t>
            </a:r>
          </a:p>
          <a:p>
            <a:r>
              <a:rPr lang="en-US" dirty="0" smtClean="0"/>
              <a:t>That</a:t>
            </a:r>
            <a:r>
              <a:rPr lang="en-US" baseline="0" dirty="0" smtClean="0"/>
              <a:t> only really works out for minimax.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ED746-492E-4D0C-832A-ACED5D621C80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1522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4E85BB2-29B2-497D-B377-09C1EC678A88}" type="slidenum">
              <a:rPr lang="en-US" smtClean="0">
                <a:latin typeface="Arial" charset="0"/>
              </a:rPr>
              <a:pPr/>
              <a:t>23</a:t>
            </a:fld>
            <a:endParaRPr lang="en-US" smtClean="0">
              <a:latin typeface="Arial" charset="0"/>
            </a:endParaRPr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0600" y="768350"/>
            <a:ext cx="5118100" cy="3838575"/>
          </a:xfrm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6150" y="4862513"/>
            <a:ext cx="5207000" cy="4603750"/>
          </a:xfrm>
          <a:noFill/>
          <a:ln/>
        </p:spPr>
        <p:txBody>
          <a:bodyPr/>
          <a:lstStyle/>
          <a:p>
            <a:r>
              <a:rPr lang="en-US" sz="1200" b="1" i="0" u="none" strike="noStrike" kern="1200" dirty="0" smtClean="0">
                <a:solidFill>
                  <a:schemeClr val="tx1"/>
                </a:solidFill>
                <a:effectLst/>
                <a:latin typeface="Times New Roman" pitchFamily="-107" charset="0"/>
                <a:ea typeface="ＭＳ Ｐゴシック" charset="-128"/>
                <a:cs typeface="ＭＳ Ｐゴシック" charset="-128"/>
              </a:rPr>
              <a:t>TD-Gammon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Times New Roman" pitchFamily="-107" charset="0"/>
                <a:ea typeface="ＭＳ Ｐゴシック" charset="-128"/>
                <a:cs typeface="ＭＳ Ｐゴシック" charset="-128"/>
              </a:rPr>
              <a:t> is a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Times New Roman" pitchFamily="-107" charset="0"/>
                <a:ea typeface="ＭＳ Ｐゴシック" charset="-128"/>
                <a:cs typeface="ＭＳ Ｐゴシック" charset="-128"/>
                <a:hlinkClick r:id="rId3" tooltip="Computer"/>
              </a:rPr>
              <a:t>computer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Times New Roman" pitchFamily="-107" charset="0"/>
                <a:ea typeface="ＭＳ Ｐゴシック" charset="-128"/>
                <a:cs typeface="ＭＳ Ｐゴシック" charset="-128"/>
              </a:rPr>
              <a:t>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Times New Roman" pitchFamily="-107" charset="0"/>
                <a:ea typeface="ＭＳ Ｐゴシック" charset="-128"/>
                <a:cs typeface="ＭＳ Ｐゴシック" charset="-128"/>
                <a:hlinkClick r:id="rId4" tooltip="Backgammon"/>
              </a:rPr>
              <a:t>backgammon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Times New Roman" pitchFamily="-107" charset="0"/>
                <a:ea typeface="ＭＳ Ｐゴシック" charset="-128"/>
                <a:cs typeface="ＭＳ Ｐゴシック" charset="-128"/>
              </a:rPr>
              <a:t> program developed in 1992 by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Times New Roman" pitchFamily="-107" charset="0"/>
                <a:ea typeface="ＭＳ Ｐゴシック" charset="-128"/>
                <a:cs typeface="ＭＳ Ｐゴシック" charset="-128"/>
                <a:hlinkClick r:id="rId5" tooltip="Gerald Tesauro (page does not exist)"/>
              </a:rPr>
              <a:t>Gerald Tesauro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Times New Roman" pitchFamily="-107" charset="0"/>
                <a:ea typeface="ＭＳ Ｐゴシック" charset="-128"/>
                <a:cs typeface="ＭＳ Ｐゴシック" charset="-128"/>
              </a:rPr>
              <a:t> at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Times New Roman" pitchFamily="-107" charset="0"/>
                <a:ea typeface="ＭＳ Ｐゴシック" charset="-128"/>
                <a:cs typeface="ＭＳ Ｐゴシック" charset="-128"/>
                <a:hlinkClick r:id="rId6" tooltip="IBM"/>
              </a:rPr>
              <a:t>IBM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Times New Roman" pitchFamily="-107" charset="0"/>
                <a:ea typeface="ＭＳ Ｐゴシック" charset="-128"/>
                <a:cs typeface="ＭＳ Ｐゴシック" charset="-128"/>
              </a:rPr>
              <a:t>'s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Times New Roman" pitchFamily="-107" charset="0"/>
                <a:ea typeface="ＭＳ Ｐゴシック" charset="-128"/>
                <a:cs typeface="ＭＳ Ｐゴシック" charset="-128"/>
                <a:hlinkClick r:id="rId7" tooltip="Thomas J. Watson Research Center"/>
              </a:rPr>
              <a:t>Thomas J. Watson Research Center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Times New Roman" pitchFamily="-107" charset="0"/>
                <a:ea typeface="ＭＳ Ｐゴシック" charset="-128"/>
                <a:cs typeface="ＭＳ Ｐゴシック" charset="-128"/>
              </a:rPr>
              <a:t>. Its name comes from the fact that it is an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Times New Roman" pitchFamily="-107" charset="0"/>
                <a:ea typeface="ＭＳ Ｐゴシック" charset="-128"/>
                <a:cs typeface="ＭＳ Ｐゴシック" charset="-128"/>
                <a:hlinkClick r:id="rId8" tooltip="Artificial neural net"/>
              </a:rPr>
              <a:t>artificial neural net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Times New Roman" pitchFamily="-107" charset="0"/>
                <a:ea typeface="ＭＳ Ｐゴシック" charset="-128"/>
                <a:cs typeface="ＭＳ Ｐゴシック" charset="-128"/>
              </a:rPr>
              <a:t> trained by a form of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Times New Roman" pitchFamily="-107" charset="0"/>
                <a:ea typeface="ＭＳ Ｐゴシック" charset="-128"/>
                <a:cs typeface="ＭＳ Ｐゴシック" charset="-128"/>
                <a:hlinkClick r:id="rId9" tooltip="Temporal-difference learning"/>
              </a:rPr>
              <a:t>temporal-difference learning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Times New Roman" pitchFamily="-107" charset="0"/>
                <a:ea typeface="ＭＳ Ｐゴシック" charset="-128"/>
                <a:cs typeface="ＭＳ Ｐゴシック" charset="-128"/>
              </a:rPr>
              <a:t>, </a:t>
            </a:r>
            <a:endParaRPr lang="en-US" dirty="0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07095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8C3337F-E14C-4722-B064-8328E1374C64}" type="slidenum">
              <a:rPr lang="en-US" smtClean="0">
                <a:latin typeface="Arial" charset="0"/>
              </a:rPr>
              <a:pPr/>
              <a:t>24</a:t>
            </a:fld>
            <a:endParaRPr lang="en-US" smtClean="0">
              <a:latin typeface="Arial" charset="0"/>
            </a:endParaRPr>
          </a:p>
        </p:txBody>
      </p:sp>
      <p:sp>
        <p:nvSpPr>
          <p:cNvPr id="43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0600" y="768350"/>
            <a:ext cx="5118100" cy="3838575"/>
          </a:xfrm>
          <a:ln/>
        </p:spPr>
      </p:sp>
      <p:sp>
        <p:nvSpPr>
          <p:cNvPr id="430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6150" y="4862513"/>
            <a:ext cx="5207000" cy="4603750"/>
          </a:xfrm>
          <a:noFill/>
          <a:ln/>
        </p:spPr>
        <p:txBody>
          <a:bodyPr/>
          <a:lstStyle/>
          <a:p>
            <a:r>
              <a:rPr lang="en-US" dirty="0" smtClean="0">
                <a:latin typeface="Arial" charset="0"/>
              </a:rPr>
              <a:t>I move, you move.</a:t>
            </a:r>
            <a:r>
              <a:rPr lang="en-US" baseline="0" dirty="0" smtClean="0">
                <a:latin typeface="Arial" charset="0"/>
              </a:rPr>
              <a:t>  Each tie, we roll some dice.  This is an </a:t>
            </a:r>
            <a:r>
              <a:rPr lang="en-US" b="1" baseline="0" dirty="0" err="1" smtClean="0">
                <a:latin typeface="Arial" charset="0"/>
              </a:rPr>
              <a:t>expectimenimax</a:t>
            </a:r>
            <a:r>
              <a:rPr lang="en-US" baseline="0" dirty="0" smtClean="0">
                <a:latin typeface="Arial" charset="0"/>
              </a:rPr>
              <a:t> tree. </a:t>
            </a:r>
            <a:endParaRPr lang="en-US" dirty="0" smtClean="0">
              <a:latin typeface="Arial" charset="0"/>
            </a:endParaRPr>
          </a:p>
          <a:p>
            <a:r>
              <a:rPr lang="en-US" dirty="0" smtClean="0">
                <a:latin typeface="Arial" charset="0"/>
              </a:rPr>
              <a:t>If it’s terminal or we reached our depth limit, return utility.</a:t>
            </a:r>
          </a:p>
          <a:p>
            <a:endParaRPr lang="en-US" dirty="0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06163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2D6C518-FBD1-4593-88F8-1133D0309234}" type="slidenum">
              <a:rPr lang="en-US" smtClean="0">
                <a:latin typeface="Arial" charset="0"/>
              </a:rPr>
              <a:pPr/>
              <a:t>2</a:t>
            </a:fld>
            <a:endParaRPr lang="en-US" smtClean="0">
              <a:latin typeface="Arial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20725"/>
            <a:ext cx="4800600" cy="3600450"/>
          </a:xfr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924" y="4561576"/>
            <a:ext cx="5365352" cy="4318827"/>
          </a:xfrm>
          <a:noFill/>
          <a:ln/>
        </p:spPr>
        <p:txBody>
          <a:bodyPr/>
          <a:lstStyle/>
          <a:p>
            <a:pPr eaLnBrk="1" hangingPunct="1"/>
            <a:r>
              <a:rPr lang="en-US" dirty="0" smtClean="0">
                <a:latin typeface="Arial" charset="0"/>
              </a:rPr>
              <a:t>Slide from Dan </a:t>
            </a:r>
            <a:r>
              <a:rPr lang="en-US" dirty="0" err="1" smtClean="0">
                <a:latin typeface="Arial" charset="0"/>
              </a:rPr>
              <a:t>Klien</a:t>
            </a:r>
            <a:endParaRPr lang="en-US" dirty="0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453062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0600" y="768350"/>
            <a:ext cx="5118100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Everything in minimax</a:t>
            </a:r>
            <a:r>
              <a:rPr lang="en-US" baseline="0" dirty="0" smtClean="0"/>
              <a:t> and </a:t>
            </a:r>
            <a:r>
              <a:rPr lang="en-US" baseline="0" dirty="0" err="1" smtClean="0"/>
              <a:t>expectimax</a:t>
            </a:r>
            <a:r>
              <a:rPr lang="en-US" baseline="0" dirty="0" smtClean="0"/>
              <a:t> has referenced the notion of </a:t>
            </a:r>
            <a:r>
              <a:rPr lang="en-US" baseline="0" dirty="0" err="1" smtClean="0"/>
              <a:t>Utilties</a:t>
            </a:r>
            <a:r>
              <a:rPr lang="en-US" baseline="0" dirty="0" smtClean="0"/>
              <a:t>.  The idea that there are values that you can go around either maximizing or minimizing or taking the average of.  </a:t>
            </a:r>
          </a:p>
          <a:p>
            <a:r>
              <a:rPr lang="en-US" baseline="0" dirty="0" smtClean="0"/>
              <a:t>What are these numbers?  Where do they come from?  How do we even know that they exist?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ED746-492E-4D0C-832A-ACED5D621C80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15545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0600" y="768350"/>
            <a:ext cx="5118100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If we have utilities,</a:t>
            </a:r>
            <a:r>
              <a:rPr lang="en-US" baseline="0" dirty="0" smtClean="0"/>
              <a:t> why should we ever average them?</a:t>
            </a:r>
          </a:p>
          <a:p>
            <a:r>
              <a:rPr lang="en-US" baseline="0" dirty="0" smtClean="0"/>
              <a:t>The answer is vampire bunnies.  Worst case reasoning only works if your model is able to assign very low probabilities to very bad events.  You need probabilistic reasoning and averages.  </a:t>
            </a:r>
          </a:p>
          <a:p>
            <a:r>
              <a:rPr lang="en-US" baseline="0" dirty="0" smtClean="0"/>
              <a:t>This is going to lead us down the path of probabilistic reasoning. </a:t>
            </a:r>
          </a:p>
          <a:p>
            <a:endParaRPr lang="en-US" dirty="0" smtClean="0"/>
          </a:p>
          <a:p>
            <a:r>
              <a:rPr lang="en-US" dirty="0" smtClean="0"/>
              <a:t>Are humans</a:t>
            </a:r>
            <a:r>
              <a:rPr lang="en-US" baseline="0" dirty="0" smtClean="0"/>
              <a:t> so complex that they can’t be boiled down to these probabilities?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ED746-492E-4D0C-832A-ACED5D621C80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82343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0600" y="768350"/>
            <a:ext cx="5118100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Minimax is really about the</a:t>
            </a:r>
            <a:r>
              <a:rPr lang="en-US" baseline="0" dirty="0" smtClean="0"/>
              <a:t> ordering of the states. </a:t>
            </a:r>
            <a:r>
              <a:rPr lang="en-US" baseline="0" dirty="0" smtClean="0"/>
              <a:t>A </a:t>
            </a:r>
            <a:r>
              <a:rPr lang="en-US" sz="1200" b="1" i="0" u="none" strike="noStrike" kern="1200" dirty="0" smtClean="0">
                <a:solidFill>
                  <a:schemeClr val="tx1"/>
                </a:solidFill>
                <a:effectLst/>
                <a:latin typeface="Times New Roman" pitchFamily="-107" charset="0"/>
                <a:ea typeface="ＭＳ Ｐゴシック" charset="-128"/>
                <a:cs typeface="ＭＳ Ｐゴシック" charset="-128"/>
              </a:rPr>
              <a:t>Monotonic transformation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Times New Roman" pitchFamily="-107" charset="0"/>
                <a:ea typeface="ＭＳ Ｐゴシック" charset="-128"/>
                <a:cs typeface="ＭＳ Ｐゴシック" charset="-128"/>
              </a:rPr>
              <a:t> is a way of transforming a set of numbers into another set that preserves the order of the original set</a:t>
            </a:r>
            <a:endParaRPr lang="en-US" baseline="0" dirty="0" smtClean="0"/>
          </a:p>
          <a:p>
            <a:r>
              <a:rPr lang="en-US" baseline="0" dirty="0" smtClean="0"/>
              <a:t>In </a:t>
            </a:r>
            <a:r>
              <a:rPr lang="en-US" baseline="0" dirty="0" err="1" smtClean="0"/>
              <a:t>expectiax</a:t>
            </a:r>
            <a:r>
              <a:rPr lang="en-US" baseline="0" dirty="0" smtClean="0"/>
              <a:t>, the right tree would give me average of 20 and 25, so I would take the right branch.  What about in the right tree?  That would give me 800 and 650, so I would take the left branch.</a:t>
            </a:r>
          </a:p>
          <a:p>
            <a:r>
              <a:rPr lang="en-US" baseline="0" dirty="0" smtClean="0"/>
              <a:t>The magnitudes are very important here.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ED746-492E-4D0C-832A-ACED5D621C80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6793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90600" y="768350"/>
            <a:ext cx="5118100" cy="3838575"/>
          </a:xfrm>
          <a:ln/>
        </p:spPr>
      </p:sp>
      <p:sp>
        <p:nvSpPr>
          <p:cNvPr id="4505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 smtClean="0">
                <a:latin typeface="Arial" charset="0"/>
              </a:rPr>
              <a:t>The robot has to</a:t>
            </a:r>
            <a:r>
              <a:rPr lang="en-US" baseline="0" dirty="0" smtClean="0">
                <a:latin typeface="Arial" charset="0"/>
              </a:rPr>
              <a:t> choose not only between utilities, but also uncertain outcomes. </a:t>
            </a:r>
            <a:endParaRPr lang="en-US" dirty="0" smtClean="0">
              <a:latin typeface="Arial" charset="0"/>
            </a:endParaRPr>
          </a:p>
        </p:txBody>
      </p:sp>
      <p:sp>
        <p:nvSpPr>
          <p:cNvPr id="4506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04F12C2-6B70-47BE-8D0C-A492A0D8319E}" type="slidenum">
              <a:rPr lang="en-US" smtClean="0">
                <a:latin typeface="Arial" charset="0"/>
              </a:rPr>
              <a:pPr/>
              <a:t>29</a:t>
            </a:fld>
            <a:endParaRPr lang="en-US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168323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0600" y="768350"/>
            <a:ext cx="5118100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 prize</a:t>
            </a:r>
            <a:r>
              <a:rPr lang="en-US" baseline="0" dirty="0" smtClean="0"/>
              <a:t> is a given outcome. </a:t>
            </a:r>
          </a:p>
          <a:p>
            <a:r>
              <a:rPr lang="en-US" baseline="0" dirty="0" smtClean="0"/>
              <a:t>Lotteries are mixtures with probabilities attached.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ED746-492E-4D0C-832A-ACED5D621C80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83210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0600" y="768350"/>
            <a:ext cx="5118100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Are there good preferences and bad preferences?  What do we</a:t>
            </a:r>
            <a:r>
              <a:rPr lang="en-US" baseline="0" dirty="0" smtClean="0"/>
              <a:t> need in order to decide is an agent is rational?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ED746-492E-4D0C-832A-ACED5D621C80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86794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90600" y="768350"/>
            <a:ext cx="5118100" cy="3838575"/>
          </a:xfrm>
          <a:ln/>
        </p:spPr>
      </p:sp>
      <p:sp>
        <p:nvSpPr>
          <p:cNvPr id="4608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 smtClean="0">
                <a:latin typeface="Arial" charset="0"/>
              </a:rPr>
              <a:t>Apple, banana, carrot</a:t>
            </a:r>
          </a:p>
          <a:p>
            <a:r>
              <a:rPr lang="en-US" dirty="0" smtClean="0">
                <a:latin typeface="Arial" charset="0"/>
              </a:rPr>
              <a:t>Some things don’t make sense.</a:t>
            </a:r>
            <a:r>
              <a:rPr lang="en-US" baseline="0" dirty="0" smtClean="0">
                <a:latin typeface="Arial" charset="0"/>
              </a:rPr>
              <a:t> </a:t>
            </a:r>
          </a:p>
          <a:p>
            <a:endParaRPr lang="en-US" baseline="0" dirty="0" smtClean="0">
              <a:latin typeface="Arial" charset="0"/>
            </a:endParaRPr>
          </a:p>
          <a:p>
            <a:r>
              <a:rPr lang="en-US" baseline="0" dirty="0" smtClean="0">
                <a:latin typeface="Arial" charset="0"/>
              </a:rPr>
              <a:t>... This is a defect in behavior. </a:t>
            </a:r>
            <a:endParaRPr lang="en-US" dirty="0" smtClean="0">
              <a:latin typeface="Arial" charset="0"/>
            </a:endParaRPr>
          </a:p>
        </p:txBody>
      </p:sp>
      <p:sp>
        <p:nvSpPr>
          <p:cNvPr id="4608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14A7C6D-2FF4-4AE8-921F-BA4CD0961139}" type="slidenum">
              <a:rPr lang="en-US" smtClean="0">
                <a:latin typeface="Arial" charset="0"/>
              </a:rPr>
              <a:pPr/>
              <a:t>32</a:t>
            </a:fld>
            <a:endParaRPr lang="en-US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194161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0600" y="768350"/>
            <a:ext cx="5118100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Orderability</a:t>
            </a:r>
            <a:r>
              <a:rPr lang="en-US" dirty="0" smtClean="0"/>
              <a:t>.</a:t>
            </a:r>
            <a:r>
              <a:rPr lang="en-US" baseline="0" dirty="0" smtClean="0"/>
              <a:t>  You have to like A better or B better or be indifferent.</a:t>
            </a:r>
          </a:p>
          <a:p>
            <a:r>
              <a:rPr lang="en-US" baseline="0" dirty="0" smtClean="0"/>
              <a:t>Transitivity, we just saw.</a:t>
            </a:r>
          </a:p>
          <a:p>
            <a:r>
              <a:rPr lang="en-US" baseline="0" dirty="0" smtClean="0"/>
              <a:t>Continuity.  More subtle.  If you like A better than C and B is somewhere in the middle.  Then there has to be some lottery between A and C, where you’re indifferent with B.</a:t>
            </a:r>
          </a:p>
          <a:p>
            <a:r>
              <a:rPr lang="en-US" baseline="0" dirty="0" smtClean="0"/>
              <a:t>Substitutability.  If they’re exchangeable on their own then they are exchangeable in a lottery.</a:t>
            </a:r>
          </a:p>
          <a:p>
            <a:r>
              <a:rPr lang="en-US" baseline="0" dirty="0" smtClean="0"/>
              <a:t>Monotonicity.  Also reasonable.  If A is better than B, and you have a lottery between A and B, then you would prefer more A in the mix.  </a:t>
            </a:r>
          </a:p>
          <a:p>
            <a:endParaRPr lang="en-US" baseline="0" dirty="0" smtClean="0"/>
          </a:p>
          <a:p>
            <a:r>
              <a:rPr lang="en-US" baseline="0" dirty="0" smtClean="0"/>
              <a:t>If you accept these actions, then rational preferences that obey these, then all of your behavior is describable by maximizing utilities. 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ED746-492E-4D0C-832A-ACED5D621C80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00824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0600" y="768350"/>
            <a:ext cx="5118100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Here’s the theorem.</a:t>
            </a:r>
            <a:r>
              <a:rPr lang="en-US" baseline="0" dirty="0" smtClean="0"/>
              <a:t> </a:t>
            </a:r>
          </a:p>
          <a:p>
            <a:endParaRPr lang="en-US" dirty="0" smtClean="0"/>
          </a:p>
          <a:p>
            <a:r>
              <a:rPr lang="en-US" dirty="0" smtClean="0"/>
              <a:t>There exists</a:t>
            </a:r>
            <a:r>
              <a:rPr lang="en-US" baseline="0" dirty="0" smtClean="0"/>
              <a:t> a real valued function U with the following properties. </a:t>
            </a:r>
          </a:p>
          <a:p>
            <a:r>
              <a:rPr lang="en-US" baseline="0" dirty="0" smtClean="0"/>
              <a:t>U captures your ordinal preferences. </a:t>
            </a:r>
          </a:p>
          <a:p>
            <a:r>
              <a:rPr lang="en-US" baseline="0" dirty="0" smtClean="0"/>
              <a:t>Utility of a lottery is the expectation of the elements of the lottery.</a:t>
            </a:r>
          </a:p>
          <a:p>
            <a:r>
              <a:rPr lang="en-US" baseline="0" dirty="0" smtClean="0"/>
              <a:t>This means the utility captures your preference not only between prizes, but between lotteries!</a:t>
            </a:r>
          </a:p>
          <a:p>
            <a:endParaRPr lang="en-US" baseline="0" dirty="0" smtClean="0"/>
          </a:p>
          <a:p>
            <a:r>
              <a:rPr lang="en-US" baseline="0" dirty="0" smtClean="0"/>
              <a:t>It’s amazing!  It means your utilities are preserved under expectation.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You want your BEHAVIORS to be consistent to the MEU </a:t>
            </a:r>
            <a:r>
              <a:rPr lang="en-US" baseline="0" dirty="0" err="1" smtClean="0"/>
              <a:t>Princple</a:t>
            </a:r>
            <a:r>
              <a:rPr lang="en-US" baseline="0" dirty="0" smtClean="0"/>
              <a:t>. 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ED746-492E-4D0C-832A-ACED5D621C80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58881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0600" y="768350"/>
            <a:ext cx="5118100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You can be represented with utilities! And MEU.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ED746-492E-4D0C-832A-ACED5D621C80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9865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257300" y="720725"/>
            <a:ext cx="4800600" cy="3600450"/>
          </a:xfrm>
          <a:ln/>
        </p:spPr>
      </p:sp>
      <p:sp>
        <p:nvSpPr>
          <p:cNvPr id="6041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dirty="0" smtClean="0">
                <a:latin typeface="Arial" charset="0"/>
              </a:rPr>
              <a:t>Slide from Dan </a:t>
            </a:r>
            <a:r>
              <a:rPr lang="en-US" dirty="0" err="1" smtClean="0">
                <a:latin typeface="Arial" charset="0"/>
              </a:rPr>
              <a:t>Klien</a:t>
            </a:r>
            <a:endParaRPr lang="en-US" dirty="0" smtClean="0">
              <a:latin typeface="Arial" charset="0"/>
            </a:endParaRPr>
          </a:p>
        </p:txBody>
      </p:sp>
      <p:sp>
        <p:nvSpPr>
          <p:cNvPr id="6042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8A9289E-F028-4C02-88DD-69770A826917}" type="slidenum">
              <a:rPr lang="en-US" smtClean="0">
                <a:latin typeface="Arial" charset="0"/>
              </a:rPr>
              <a:pPr/>
              <a:t>3</a:t>
            </a:fld>
            <a:endParaRPr lang="en-US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414413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0600" y="768350"/>
            <a:ext cx="5118100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 These are kind of morbid.  Reason about product recalls, where you’re talking about chance of death. </a:t>
            </a:r>
          </a:p>
          <a:p>
            <a:endParaRPr lang="en-US" dirty="0" smtClean="0"/>
          </a:p>
          <a:p>
            <a:r>
              <a:rPr lang="en-US" dirty="0" smtClean="0"/>
              <a:t>How do I actually get the real valued</a:t>
            </a:r>
            <a:r>
              <a:rPr lang="en-US" baseline="0" dirty="0" smtClean="0"/>
              <a:t> numbers that you assign to U?</a:t>
            </a:r>
            <a:endParaRPr lang="en-US" dirty="0" smtClean="0"/>
          </a:p>
          <a:p>
            <a:r>
              <a:rPr lang="en-US" dirty="0" smtClean="0"/>
              <a:t>I need to ask you questions</a:t>
            </a:r>
            <a:r>
              <a:rPr lang="en-US" baseline="0" dirty="0" smtClean="0"/>
              <a:t> about lotteries</a:t>
            </a:r>
            <a:r>
              <a:rPr lang="mr-IN" baseline="0" dirty="0" smtClean="0"/>
              <a:t>…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ED746-492E-4D0C-832A-ACED5D621C80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05269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0600" y="768350"/>
            <a:ext cx="5118100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u="none" strike="noStrike" kern="1200" dirty="0" smtClean="0">
                <a:solidFill>
                  <a:schemeClr val="tx1"/>
                </a:solidFill>
                <a:effectLst/>
                <a:latin typeface="Times New Roman" pitchFamily="-107" charset="0"/>
                <a:ea typeface="ＭＳ Ｐゴシック" charset="-128"/>
                <a:cs typeface="ＭＳ Ｐゴシック" charset="-128"/>
              </a:rPr>
              <a:t>Willingness to pay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Times New Roman" pitchFamily="-107" charset="0"/>
                <a:ea typeface="ＭＳ Ｐゴシック" charset="-128"/>
                <a:cs typeface="ＭＳ Ｐゴシック" charset="-128"/>
              </a:rPr>
              <a:t>[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Times New Roman" pitchFamily="-107" charset="0"/>
                <a:ea typeface="ＭＳ Ｐゴシック" charset="-128"/>
                <a:cs typeface="ＭＳ Ｐゴシック" charset="-128"/>
                <a:hlinkClick r:id="rId3" tooltip="Edit section: Willingness to pay"/>
              </a:rPr>
              <a:t>edit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Times New Roman" pitchFamily="-107" charset="0"/>
                <a:ea typeface="ＭＳ Ｐゴシック" charset="-128"/>
                <a:cs typeface="ＭＳ Ｐゴシック" charset="-128"/>
              </a:rPr>
              <a:t>]</a:t>
            </a:r>
            <a:endParaRPr lang="en-US" sz="1200" b="1" i="0" u="none" strike="noStrike" kern="1200" dirty="0" smtClean="0">
              <a:solidFill>
                <a:schemeClr val="tx1"/>
              </a:solidFill>
              <a:effectLst/>
              <a:latin typeface="Times New Roman" pitchFamily="-107" charset="0"/>
              <a:ea typeface="ＭＳ Ｐゴシック" charset="-128"/>
              <a:cs typeface="ＭＳ Ｐゴシック" charset="-128"/>
            </a:endParaRPr>
          </a:p>
          <a:p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Times New Roman" pitchFamily="-107" charset="0"/>
                <a:ea typeface="ＭＳ Ｐゴシック" charset="-128"/>
                <a:cs typeface="ＭＳ Ｐゴシック" charset="-128"/>
              </a:rPr>
              <a:t>An application of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Times New Roman" pitchFamily="-107" charset="0"/>
                <a:ea typeface="ＭＳ Ｐゴシック" charset="-128"/>
                <a:cs typeface="ＭＳ Ｐゴシック" charset="-128"/>
              </a:rPr>
              <a:t>micromorts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Times New Roman" pitchFamily="-107" charset="0"/>
                <a:ea typeface="ＭＳ Ｐゴシック" charset="-128"/>
                <a:cs typeface="ＭＳ Ｐゴシック" charset="-128"/>
              </a:rPr>
              <a:t> is measuring the value that humans place on risk: for example, one can consider the amount of money one would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Times New Roman" pitchFamily="-107" charset="0"/>
                <a:ea typeface="ＭＳ Ｐゴシック" charset="-128"/>
                <a:cs typeface="ＭＳ Ｐゴシック" charset="-128"/>
                <a:hlinkClick r:id="rId4" tooltip="Willingness to accept"/>
              </a:rPr>
              <a:t>have to pay a person to get him or her to accept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Times New Roman" pitchFamily="-107" charset="0"/>
                <a:ea typeface="ＭＳ Ｐゴシック" charset="-128"/>
                <a:cs typeface="ＭＳ Ｐゴシック" charset="-128"/>
              </a:rPr>
              <a:t> a one-in-a-million chance of death (or conversely the amount that someone might be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Times New Roman" pitchFamily="-107" charset="0"/>
                <a:ea typeface="ＭＳ Ｐゴシック" charset="-128"/>
                <a:cs typeface="ＭＳ Ｐゴシック" charset="-128"/>
                <a:hlinkClick r:id="rId5" tooltip="Willingness to pay"/>
              </a:rPr>
              <a:t>willing to pay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Times New Roman" pitchFamily="-107" charset="0"/>
                <a:ea typeface="ＭＳ Ｐゴシック" charset="-128"/>
                <a:cs typeface="ＭＳ Ｐゴシック" charset="-128"/>
              </a:rPr>
              <a:t> to avoid a one-in-a-million chance of death). When put thus, people claim a high number but when inferred from their day-to-day actions (e.g., how much they are willing to pay for safety features on cars) a typical value is around $50 (in 2009).</a:t>
            </a:r>
            <a:r>
              <a:rPr lang="en-US" sz="1200" b="0" i="0" u="none" strike="noStrike" kern="1200" baseline="30000" dirty="0" smtClean="0">
                <a:solidFill>
                  <a:schemeClr val="tx1"/>
                </a:solidFill>
                <a:effectLst/>
                <a:latin typeface="Times New Roman" pitchFamily="-107" charset="0"/>
                <a:ea typeface="ＭＳ Ｐゴシック" charset="-128"/>
                <a:cs typeface="ＭＳ Ｐゴシック" charset="-128"/>
                <a:hlinkClick r:id="rId6"/>
              </a:rPr>
              <a:t>[31]</a:t>
            </a:r>
            <a:r>
              <a:rPr lang="en-US" sz="1200" b="0" i="0" u="none" strike="noStrike" kern="1200" baseline="30000" dirty="0" smtClean="0">
                <a:solidFill>
                  <a:schemeClr val="tx1"/>
                </a:solidFill>
                <a:effectLst/>
                <a:latin typeface="Times New Roman" pitchFamily="-107" charset="0"/>
                <a:ea typeface="ＭＳ Ｐゴシック" charset="-128"/>
                <a:cs typeface="ＭＳ Ｐゴシック" charset="-128"/>
                <a:hlinkClick r:id="rId7"/>
              </a:rPr>
              <a:t>[32]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Times New Roman" pitchFamily="-107" charset="0"/>
                <a:ea typeface="ＭＳ Ｐゴシック" charset="-128"/>
                <a:cs typeface="ＭＳ Ｐゴシック" charset="-128"/>
              </a:rPr>
              <a:t> However utility functions are often not linear, i.e. the more a person has already spent on their safety the less they are willing to spend to further increase their safety. Therefore, the $50 valuation should not be taken to mean that a human life (1 million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Times New Roman" pitchFamily="-107" charset="0"/>
                <a:ea typeface="ＭＳ Ｐゴシック" charset="-128"/>
                <a:cs typeface="ＭＳ Ｐゴシック" charset="-128"/>
              </a:rPr>
              <a:t>micromorts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Times New Roman" pitchFamily="-107" charset="0"/>
                <a:ea typeface="ＭＳ Ｐゴシック" charset="-128"/>
                <a:cs typeface="ＭＳ Ｐゴシック" charset="-128"/>
              </a:rPr>
              <a:t>) is valued at $50,000,000. Furthermore, the local linearity of any utility curve means that the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Times New Roman" pitchFamily="-107" charset="0"/>
                <a:ea typeface="ＭＳ Ｐゴシック" charset="-128"/>
                <a:cs typeface="ＭＳ Ｐゴシック" charset="-128"/>
              </a:rPr>
              <a:t>micromort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Times New Roman" pitchFamily="-107" charset="0"/>
                <a:ea typeface="ＭＳ Ｐゴシック" charset="-128"/>
                <a:cs typeface="ＭＳ Ｐゴシック" charset="-128"/>
              </a:rPr>
              <a:t> is useful for small incremental risks and rewards, not necessarily for large risks.</a:t>
            </a:r>
            <a:r>
              <a:rPr lang="en-US" sz="1200" b="0" i="0" u="none" strike="noStrike" kern="1200" baseline="30000" dirty="0" smtClean="0">
                <a:solidFill>
                  <a:schemeClr val="tx1"/>
                </a:solidFill>
                <a:effectLst/>
                <a:latin typeface="Times New Roman" pitchFamily="-107" charset="0"/>
                <a:ea typeface="ＭＳ Ｐゴシック" charset="-128"/>
                <a:cs typeface="ＭＳ Ｐゴシック" charset="-128"/>
                <a:hlinkClick r:id="rId7"/>
              </a:rPr>
              <a:t>[32]</a:t>
            </a:r>
            <a:endParaRPr lang="en-US" sz="1200" b="0" i="0" u="none" strike="noStrike" kern="1200" dirty="0" smtClean="0">
              <a:solidFill>
                <a:schemeClr val="tx1"/>
              </a:solidFill>
              <a:effectLst/>
              <a:latin typeface="Times New Roman" pitchFamily="-107" charset="0"/>
              <a:ea typeface="ＭＳ Ｐゴシック" charset="-128"/>
              <a:cs typeface="ＭＳ Ｐゴシック" charset="-128"/>
            </a:endParaRPr>
          </a:p>
          <a:p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ED746-492E-4D0C-832A-ACED5D621C80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4671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0600" y="768350"/>
            <a:ext cx="5118100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Elicit preferences.</a:t>
            </a:r>
          </a:p>
          <a:p>
            <a:r>
              <a:rPr lang="en-US" dirty="0" smtClean="0"/>
              <a:t>Slide the value until</a:t>
            </a:r>
            <a:r>
              <a:rPr lang="en-US" baseline="0" dirty="0" smtClean="0"/>
              <a:t> the person becomes indifferent.  That’s the way that I can assign a number to U.</a:t>
            </a:r>
            <a:endParaRPr lang="en-US" dirty="0" smtClean="0"/>
          </a:p>
          <a:p>
            <a:r>
              <a:rPr lang="en-US" dirty="0" smtClean="0"/>
              <a:t>How</a:t>
            </a:r>
            <a:r>
              <a:rPr lang="en-US" baseline="0" dirty="0" smtClean="0"/>
              <a:t> much do you NOT want to pay $30?  No change is better than paying $30, instant death is worse</a:t>
            </a:r>
            <a:r>
              <a:rPr lang="en-US" baseline="0" dirty="0" smtClean="0"/>
              <a:t>.</a:t>
            </a:r>
            <a:r>
              <a:rPr lang="en-US" b="1" baseline="0" dirty="0" smtClean="0"/>
              <a:t> </a:t>
            </a:r>
            <a:br>
              <a:rPr lang="en-US" b="1" baseline="0" dirty="0" smtClean="0"/>
            </a:br>
            <a:r>
              <a:rPr lang="en-US" b="1" baseline="0" dirty="0" smtClean="0"/>
              <a:t>Example: Buy a bike </a:t>
            </a:r>
            <a:r>
              <a:rPr lang="en-US" b="1" baseline="0" dirty="0" err="1" smtClean="0"/>
              <a:t>helment</a:t>
            </a:r>
            <a:r>
              <a:rPr lang="en-US" b="1" baseline="0" dirty="0" smtClean="0"/>
              <a:t> to reduce your </a:t>
            </a:r>
            <a:r>
              <a:rPr lang="en-US" b="1" baseline="0" dirty="0" err="1" smtClean="0"/>
              <a:t>microports</a:t>
            </a:r>
            <a:r>
              <a:rPr lang="en-US" b="1" baseline="0" dirty="0" smtClean="0"/>
              <a:t> by 1.</a:t>
            </a:r>
            <a:endParaRPr lang="en-US" baseline="0" dirty="0" smtClean="0"/>
          </a:p>
          <a:p>
            <a:r>
              <a:rPr lang="en-US" baseline="0" dirty="0" smtClean="0"/>
              <a:t>Once I find that magical probability that makes you indifferent, then I know U.</a:t>
            </a:r>
          </a:p>
          <a:p>
            <a:r>
              <a:rPr lang="en-US" baseline="0" dirty="0" smtClean="0"/>
              <a:t>If we made it worse, pay $3m be in debt </a:t>
            </a:r>
            <a:r>
              <a:rPr lang="en-US" baseline="0" dirty="0" smtClean="0"/>
              <a:t>forever.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ED746-492E-4D0C-832A-ACED5D621C80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85252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90600" y="768350"/>
            <a:ext cx="5118100" cy="3838575"/>
          </a:xfrm>
          <a:ln/>
        </p:spPr>
      </p:sp>
      <p:sp>
        <p:nvSpPr>
          <p:cNvPr id="4710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 smtClean="0">
                <a:latin typeface="Arial" charset="0"/>
              </a:rPr>
              <a:t>How about money?  Can we use money as a utility scale?  No!  It’s not a good utility</a:t>
            </a:r>
            <a:r>
              <a:rPr lang="en-US" baseline="0" dirty="0" smtClean="0">
                <a:latin typeface="Arial" charset="0"/>
              </a:rPr>
              <a:t> scale.  We can talk about the utility of money, but it itself isn’t a good utility scale.  Why not?</a:t>
            </a:r>
            <a:endParaRPr lang="en-US" dirty="0" smtClean="0">
              <a:latin typeface="Arial" charset="0"/>
            </a:endParaRPr>
          </a:p>
          <a:p>
            <a:r>
              <a:rPr lang="en-US" dirty="0" smtClean="0">
                <a:latin typeface="Arial" charset="0"/>
              </a:rPr>
              <a:t>Imagine</a:t>
            </a:r>
            <a:r>
              <a:rPr lang="en-US" baseline="0" dirty="0" smtClean="0">
                <a:latin typeface="Arial" charset="0"/>
              </a:rPr>
              <a:t> a lottery where you get X dollars or Y dollars.</a:t>
            </a:r>
          </a:p>
          <a:p>
            <a:r>
              <a:rPr lang="en-US" baseline="0" dirty="0" smtClean="0">
                <a:latin typeface="Arial" charset="0"/>
              </a:rPr>
              <a:t>Obviously, how good this is depends on X, Y and p.</a:t>
            </a:r>
          </a:p>
          <a:p>
            <a:r>
              <a:rPr lang="en-US" baseline="0" dirty="0" smtClean="0">
                <a:latin typeface="Arial" charset="0"/>
              </a:rPr>
              <a:t>Typically a utility of a lottery over money is worth less than its equivalent monetary value.</a:t>
            </a:r>
          </a:p>
          <a:p>
            <a:endParaRPr lang="en-US" baseline="0" dirty="0" smtClean="0">
              <a:latin typeface="Arial" charset="0"/>
            </a:endParaRPr>
          </a:p>
          <a:p>
            <a:r>
              <a:rPr lang="en-US" baseline="0" dirty="0" smtClean="0">
                <a:latin typeface="Arial" charset="0"/>
              </a:rPr>
              <a:t>You’d rather have a smaller amount that is guaranteed.</a:t>
            </a:r>
          </a:p>
          <a:p>
            <a:endParaRPr lang="en-US" baseline="0" dirty="0" smtClean="0">
              <a:latin typeface="Arial" charset="0"/>
            </a:endParaRPr>
          </a:p>
          <a:p>
            <a:r>
              <a:rPr lang="en-US" baseline="0" dirty="0" smtClean="0">
                <a:latin typeface="Arial" charset="0"/>
              </a:rPr>
              <a:t>How many of you would like a million dollars?</a:t>
            </a:r>
          </a:p>
          <a:p>
            <a:r>
              <a:rPr lang="en-US" baseline="0" dirty="0" smtClean="0">
                <a:latin typeface="Arial" charset="0"/>
              </a:rPr>
              <a:t>How many of you would like a billion dollars?  How much more?  1000x more?  Maybe not?</a:t>
            </a:r>
          </a:p>
          <a:p>
            <a:r>
              <a:rPr lang="en-US" baseline="0" dirty="0" smtClean="0">
                <a:latin typeface="Arial" charset="0"/>
              </a:rPr>
              <a:t>Let’s say I gave you a billion.  Now how much do you want a million?  Not much.</a:t>
            </a:r>
          </a:p>
          <a:p>
            <a:r>
              <a:rPr lang="en-US" baseline="0" dirty="0" smtClean="0">
                <a:latin typeface="Arial" charset="0"/>
              </a:rPr>
              <a:t>Diminishing returns. I’m told after your first billion, your second billion has less utility.</a:t>
            </a:r>
          </a:p>
          <a:p>
            <a:r>
              <a:rPr lang="en-US" baseline="0" dirty="0" smtClean="0">
                <a:latin typeface="Arial" charset="0"/>
              </a:rPr>
              <a:t>Same thing in the negative.  Once you’re $1b in debt, whatever, you’re too big.</a:t>
            </a:r>
            <a:endParaRPr lang="en-US" dirty="0" smtClean="0">
              <a:latin typeface="Arial" charset="0"/>
            </a:endParaRPr>
          </a:p>
        </p:txBody>
      </p:sp>
      <p:sp>
        <p:nvSpPr>
          <p:cNvPr id="471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9A40384-0448-47C6-BDE1-0574BBB738D1}" type="slidenum">
              <a:rPr lang="en-US" smtClean="0">
                <a:latin typeface="Arial" charset="0"/>
              </a:rPr>
              <a:pPr/>
              <a:t>39</a:t>
            </a:fld>
            <a:endParaRPr lang="en-US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30944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0600" y="768350"/>
            <a:ext cx="5118100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Lottery</a:t>
            </a:r>
            <a:r>
              <a:rPr lang="en-US" baseline="0" dirty="0" smtClean="0"/>
              <a:t> example = $1000 computer, 50% chance that you’ll get it stolen, in which case you are left with $0.</a:t>
            </a:r>
          </a:p>
          <a:p>
            <a:endParaRPr lang="en-US" baseline="0" dirty="0" smtClean="0"/>
          </a:p>
          <a:p>
            <a:r>
              <a:rPr lang="en-US" baseline="0" dirty="0" smtClean="0"/>
              <a:t>Certainty equivalent.  That’s how much money you would be willing to trade this lottery for.  Trade uncertainty for certainty. </a:t>
            </a:r>
          </a:p>
          <a:p>
            <a:endParaRPr lang="en-US" dirty="0" smtClean="0"/>
          </a:p>
          <a:p>
            <a:r>
              <a:rPr lang="en-US" baseline="0" dirty="0" smtClean="0"/>
              <a:t>Certainty equivalent.   How much would you trade this lottery for?  How many would trade this for $10?  How about $900?  How about $400?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Because</a:t>
            </a:r>
            <a:r>
              <a:rPr lang="en-US" baseline="0" dirty="0" smtClean="0"/>
              <a:t> of these preferences there are things like insurance. </a:t>
            </a:r>
          </a:p>
          <a:p>
            <a:r>
              <a:rPr lang="en-US" baseline="0" dirty="0" smtClean="0"/>
              <a:t>Is insurance just a scam?  No, it’s win-win!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ED746-492E-4D0C-832A-ACED5D621C80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11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0600" y="768350"/>
            <a:ext cx="5118100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Are humans perfectly rational?  Here’s a classic experiment</a:t>
            </a:r>
          </a:p>
          <a:p>
            <a:r>
              <a:rPr lang="en-US" dirty="0" smtClean="0"/>
              <a:t>B is the clear winner.</a:t>
            </a:r>
          </a:p>
          <a:p>
            <a:r>
              <a:rPr lang="en-US" dirty="0" smtClean="0"/>
              <a:t>C is the winner.</a:t>
            </a:r>
          </a:p>
          <a:p>
            <a:endParaRPr lang="en-US" dirty="0" smtClean="0"/>
          </a:p>
          <a:p>
            <a:r>
              <a:rPr lang="en-US" dirty="0" smtClean="0"/>
              <a:t>Most people prefer C over D.  </a:t>
            </a:r>
          </a:p>
          <a:p>
            <a:r>
              <a:rPr lang="en-US" dirty="0" smtClean="0"/>
              <a:t>Multiply C and D by 4</a:t>
            </a:r>
            <a:r>
              <a:rPr lang="en-US" baseline="0" dirty="0" smtClean="0"/>
              <a:t> and get the </a:t>
            </a:r>
            <a:r>
              <a:rPr lang="en-US" baseline="0" smtClean="0"/>
              <a:t>opposite conclusion 0.2*4 = 0.8, 0.25*4 = 1, so 0.8 U($4k) &gt; 1.0 * U($3k)</a:t>
            </a:r>
            <a:endParaRPr lang="en-US" smtClean="0"/>
          </a:p>
          <a:p>
            <a:endParaRPr lang="en-US" dirty="0" smtClean="0"/>
          </a:p>
          <a:p>
            <a:r>
              <a:rPr lang="en-US" dirty="0" smtClean="0"/>
              <a:t>So what the heck?  You’re making irrational preferences?  Are you irrational or did</a:t>
            </a:r>
            <a:r>
              <a:rPr lang="en-US" baseline="0" dirty="0" smtClean="0"/>
              <a:t> I do something wrong?</a:t>
            </a:r>
          </a:p>
          <a:p>
            <a:r>
              <a:rPr lang="en-US" baseline="0" dirty="0" smtClean="0"/>
              <a:t>There’s a lot going on.</a:t>
            </a:r>
          </a:p>
          <a:p>
            <a:r>
              <a:rPr lang="en-US" baseline="0" dirty="0" smtClean="0"/>
              <a:t>Prize B said 100% chance of 3k.  0 is actually important. </a:t>
            </a:r>
          </a:p>
          <a:p>
            <a:r>
              <a:rPr lang="en-US" baseline="0" dirty="0" smtClean="0"/>
              <a:t>What do you get if you choose A, and you win $0?  You get the  feeling of stupidity. 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ED746-492E-4D0C-832A-ACED5D621C80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5494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4562BC8-C3F2-47A7-AF2C-13A94AF36327}" type="slidenum">
              <a:rPr lang="en-US" smtClean="0">
                <a:latin typeface="Arial" charset="0"/>
              </a:rPr>
              <a:pPr/>
              <a:t>4</a:t>
            </a:fld>
            <a:endParaRPr lang="en-US" smtClean="0">
              <a:latin typeface="Arial" charset="0"/>
            </a:endParaRPr>
          </a:p>
        </p:txBody>
      </p:sp>
      <p:sp>
        <p:nvSpPr>
          <p:cNvPr id="614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7425" cy="3598863"/>
          </a:xfrm>
          <a:ln/>
        </p:spPr>
      </p:sp>
      <p:sp>
        <p:nvSpPr>
          <p:cNvPr id="614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924" y="4561576"/>
            <a:ext cx="5365352" cy="4318827"/>
          </a:xfrm>
          <a:noFill/>
          <a:ln/>
        </p:spPr>
        <p:txBody>
          <a:bodyPr/>
          <a:lstStyle/>
          <a:p>
            <a:pPr eaLnBrk="1" hangingPunct="1"/>
            <a:endParaRPr lang="en-US" dirty="0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34860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4562BC8-C3F2-47A7-AF2C-13A94AF36327}" type="slidenum">
              <a:rPr lang="en-US" smtClean="0">
                <a:latin typeface="Arial" charset="0"/>
              </a:rPr>
              <a:pPr/>
              <a:t>6</a:t>
            </a:fld>
            <a:endParaRPr lang="en-US" smtClean="0">
              <a:latin typeface="Arial" charset="0"/>
            </a:endParaRPr>
          </a:p>
        </p:txBody>
      </p:sp>
      <p:sp>
        <p:nvSpPr>
          <p:cNvPr id="614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7425" cy="3598863"/>
          </a:xfrm>
          <a:ln/>
        </p:spPr>
      </p:sp>
      <p:sp>
        <p:nvSpPr>
          <p:cNvPr id="614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924" y="4561576"/>
            <a:ext cx="5365352" cy="4318827"/>
          </a:xfrm>
          <a:noFill/>
          <a:ln/>
        </p:spPr>
        <p:txBody>
          <a:bodyPr/>
          <a:lstStyle/>
          <a:p>
            <a:pPr eaLnBrk="1" hangingPunct="1"/>
            <a:r>
              <a:rPr lang="en-US" altLang="en-US" sz="2000" dirty="0" smtClean="0"/>
              <a:t>During Minimax, keep track of two additional values:</a:t>
            </a:r>
          </a:p>
          <a:p>
            <a:pPr lvl="1" eaLnBrk="1" hangingPunct="1"/>
            <a:r>
              <a:rPr lang="el-GR" alt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α</a:t>
            </a:r>
            <a:r>
              <a:rPr lang="en-US" altLang="en-US" b="1" dirty="0" smtClean="0"/>
              <a:t>: MAX’s current </a:t>
            </a:r>
            <a:r>
              <a:rPr lang="en-US" altLang="en-US" b="1" i="1" dirty="0" smtClean="0">
                <a:solidFill>
                  <a:srgbClr val="C00000"/>
                </a:solidFill>
              </a:rPr>
              <a:t>lower</a:t>
            </a:r>
            <a:r>
              <a:rPr lang="en-US" altLang="en-US" b="1" dirty="0" smtClean="0"/>
              <a:t> bound on MAX’s outcome </a:t>
            </a:r>
          </a:p>
          <a:p>
            <a:pPr lvl="1" eaLnBrk="1" hangingPunct="1"/>
            <a:r>
              <a:rPr lang="el-GR" alt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β</a:t>
            </a:r>
            <a:r>
              <a:rPr lang="en-US" altLang="en-US" b="1" dirty="0" smtClean="0"/>
              <a:t>: MIN’s current </a:t>
            </a:r>
            <a:r>
              <a:rPr lang="en-US" altLang="en-US" b="1" i="1" dirty="0" smtClean="0">
                <a:solidFill>
                  <a:srgbClr val="C00000"/>
                </a:solidFill>
              </a:rPr>
              <a:t>upper</a:t>
            </a:r>
            <a:r>
              <a:rPr lang="en-US" altLang="en-US" b="1" dirty="0" smtClean="0"/>
              <a:t> bound on MIN’s outcome</a:t>
            </a:r>
          </a:p>
          <a:p>
            <a:pPr lvl="1" eaLnBrk="1" hangingPunct="1"/>
            <a:endParaRPr lang="en-US" altLang="en-US" sz="1400" b="1" dirty="0" smtClean="0"/>
          </a:p>
          <a:p>
            <a:pPr eaLnBrk="1" hangingPunct="1"/>
            <a:r>
              <a:rPr lang="en-US" altLang="en-US" sz="2000" dirty="0" smtClean="0"/>
              <a:t>MAX will never allow a move that could lead to a worse score (for MAX) than </a:t>
            </a:r>
            <a:r>
              <a:rPr lang="el-GR" altLang="en-US" dirty="0" smtClean="0">
                <a:latin typeface="Times New Roman" panose="02020603050405020304" pitchFamily="18" charset="0"/>
                <a:ea typeface="ＭＳ Ｐゴシック" pitchFamily="-107" charset="-128"/>
                <a:cs typeface="Times New Roman" panose="02020603050405020304" pitchFamily="18" charset="0"/>
              </a:rPr>
              <a:t>α</a:t>
            </a:r>
            <a:r>
              <a:rPr lang="el-GR" altLang="en-US" sz="2000" dirty="0" smtClean="0"/>
              <a:t> </a:t>
            </a:r>
            <a:endParaRPr lang="en-US" altLang="en-US" sz="2000" dirty="0" smtClean="0"/>
          </a:p>
          <a:p>
            <a:pPr eaLnBrk="1" hangingPunct="1"/>
            <a:r>
              <a:rPr lang="en-US" altLang="en-US" sz="2000" dirty="0" smtClean="0"/>
              <a:t>MIN will never allow a move that could lead to a better score (for MAX) than </a:t>
            </a:r>
            <a:r>
              <a:rPr lang="el-GR" altLang="en-US" dirty="0" smtClean="0">
                <a:latin typeface="Times New Roman" panose="02020603050405020304" pitchFamily="18" charset="0"/>
                <a:ea typeface="ＭＳ Ｐゴシック" pitchFamily="-107" charset="-128"/>
                <a:cs typeface="Times New Roman" panose="02020603050405020304" pitchFamily="18" charset="0"/>
              </a:rPr>
              <a:t>β</a:t>
            </a:r>
            <a:endParaRPr lang="en-US" altLang="en-US" dirty="0" smtClean="0">
              <a:latin typeface="Times New Roman" panose="02020603050405020304" pitchFamily="18" charset="0"/>
              <a:ea typeface="ＭＳ Ｐゴシック" pitchFamily="-107" charset="-128"/>
              <a:cs typeface="Times New Roman" panose="02020603050405020304" pitchFamily="18" charset="0"/>
            </a:endParaRPr>
          </a:p>
          <a:p>
            <a:pPr lvl="1" eaLnBrk="1" hangingPunct="1"/>
            <a:endParaRPr lang="en-US" altLang="en-US" sz="1100" b="1" dirty="0" smtClean="0"/>
          </a:p>
          <a:p>
            <a:pPr eaLnBrk="1" hangingPunct="1">
              <a:lnSpc>
                <a:spcPct val="90000"/>
              </a:lnSpc>
            </a:pPr>
            <a:r>
              <a:rPr lang="en-US" sz="1800" b="1" dirty="0" smtClean="0"/>
              <a:t>With “perfect ordering”:</a:t>
            </a:r>
            <a:r>
              <a:rPr lang="en-US" sz="1800" b="1" baseline="0" dirty="0" smtClean="0"/>
              <a:t> </a:t>
            </a:r>
            <a:r>
              <a:rPr lang="en-US" sz="1500" b="1" dirty="0" smtClean="0"/>
              <a:t>Doubles solvable depth!</a:t>
            </a:r>
          </a:p>
          <a:p>
            <a:pPr lvl="1" eaLnBrk="1" hangingPunct="1"/>
            <a:endParaRPr lang="en-US" altLang="en-US" b="1" dirty="0" smtClean="0"/>
          </a:p>
          <a:p>
            <a:pPr eaLnBrk="1" hangingPunct="1"/>
            <a:endParaRPr lang="en-US" dirty="0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76392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A26859B-3ED9-4E16-B19A-DF8A5FEE951B}" type="slidenum">
              <a:rPr lang="en-US"/>
              <a:pPr/>
              <a:t>7</a:t>
            </a:fld>
            <a:endParaRPr lang="en-US"/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4125" y="719138"/>
            <a:ext cx="4794250" cy="3595687"/>
          </a:xfrm>
          <a:solidFill>
            <a:srgbClr val="FFFFFF"/>
          </a:solidFill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54538"/>
            <a:ext cx="5353050" cy="4314825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>
              <a:buFontTx/>
              <a:buChar char="•"/>
            </a:pPr>
            <a:endParaRPr lang="en-US">
              <a:latin typeface="Times New Roman" pitchFamily="18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775061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CEDAB18-6DDB-436C-AE81-4E81DDDCF2F8}" type="slidenum">
              <a:rPr lang="en-US"/>
              <a:pPr/>
              <a:t>8</a:t>
            </a:fld>
            <a:endParaRPr lang="en-US"/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4125" y="719138"/>
            <a:ext cx="4794250" cy="3595687"/>
          </a:xfrm>
          <a:solidFill>
            <a:srgbClr val="FFFFFF"/>
          </a:solidFill>
          <a:ln/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54538"/>
            <a:ext cx="5353050" cy="4314825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>
              <a:buFontTx/>
              <a:buChar char="•"/>
            </a:pPr>
            <a:endParaRPr lang="en-US">
              <a:latin typeface="Times New Roman" pitchFamily="18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359898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0600" y="768350"/>
            <a:ext cx="5118100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At</a:t>
            </a:r>
            <a:r>
              <a:rPr lang="en-US" baseline="0" dirty="0" smtClean="0"/>
              <a:t> least 10, or otherwise just rather dead; or just 100, or otherwise rather dead; that’s yet something different than minimax or </a:t>
            </a:r>
            <a:r>
              <a:rPr lang="en-US" baseline="0" dirty="0" err="1" smtClean="0"/>
              <a:t>expectimax</a:t>
            </a:r>
            <a:endParaRPr lang="en-US" baseline="0" dirty="0" smtClean="0"/>
          </a:p>
          <a:p>
            <a:r>
              <a:rPr lang="en-US" baseline="0" dirty="0" smtClean="0"/>
              <a:t>Down arrows = min nodes</a:t>
            </a:r>
          </a:p>
          <a:p>
            <a:r>
              <a:rPr lang="en-US" baseline="0" dirty="0" smtClean="0"/>
              <a:t>Circles = chance nodes.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ED746-492E-4D0C-832A-ACED5D621C80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4026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5E13D75-3764-4B96-AB14-8A910A94CEF9}" type="slidenum">
              <a:rPr lang="en-US" smtClean="0">
                <a:latin typeface="Arial" charset="0"/>
              </a:rPr>
              <a:pPr/>
              <a:t>11</a:t>
            </a:fld>
            <a:endParaRPr lang="en-US" smtClean="0">
              <a:latin typeface="Arial" charset="0"/>
            </a:endParaRPr>
          </a:p>
        </p:txBody>
      </p:sp>
      <p:sp>
        <p:nvSpPr>
          <p:cNvPr id="38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0600" y="768350"/>
            <a:ext cx="5118100" cy="3838575"/>
          </a:xfrm>
          <a:ln/>
        </p:spPr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6150" y="4862513"/>
            <a:ext cx="5207000" cy="4603750"/>
          </a:xfrm>
          <a:noFill/>
          <a:ln/>
        </p:spPr>
        <p:txBody>
          <a:bodyPr/>
          <a:lstStyle/>
          <a:p>
            <a:endParaRPr lang="en-US" dirty="0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0583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7"/>
          <p:cNvSpPr>
            <a:spLocks noChangeShapeType="1"/>
          </p:cNvSpPr>
          <p:nvPr/>
        </p:nvSpPr>
        <p:spPr bwMode="auto">
          <a:xfrm>
            <a:off x="687388" y="1143000"/>
            <a:ext cx="7770812" cy="0"/>
          </a:xfrm>
          <a:prstGeom prst="line">
            <a:avLst/>
          </a:prstGeom>
          <a:noFill/>
          <a:ln w="12700">
            <a:solidFill>
              <a:srgbClr val="003399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latin typeface="Times New Roman" pitchFamily="-107" charset="0"/>
              <a:ea typeface="Arial" pitchFamily="-107" charset="0"/>
              <a:cs typeface="Arial" pitchFamily="-107" charset="0"/>
            </a:endParaRPr>
          </a:p>
        </p:txBody>
      </p:sp>
      <p:pic>
        <p:nvPicPr>
          <p:cNvPr id="5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0" y="6275388"/>
            <a:ext cx="1219200" cy="398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43141" name="Rectangle 5"/>
          <p:cNvSpPr>
            <a:spLocks noGrp="1" noChangeArrowheads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43142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886200"/>
            <a:ext cx="7086600" cy="1752600"/>
          </a:xfrm>
        </p:spPr>
        <p:txBody>
          <a:bodyPr/>
          <a:lstStyle>
            <a:lvl1pPr marL="0" indent="0">
              <a:buFont typeface="Symbol" pitchFamily="-107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Rectangle 2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CIS </a:t>
            </a:r>
            <a:r>
              <a:rPr lang="en-US" smtClean="0"/>
              <a:t>421/521 - </a:t>
            </a:r>
            <a:r>
              <a:rPr lang="en-US" dirty="0"/>
              <a:t>Intro to AI</a:t>
            </a:r>
          </a:p>
        </p:txBody>
      </p:sp>
      <p:sp>
        <p:nvSpPr>
          <p:cNvPr id="7" name="Rectangle 3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4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E60B8958-7C3C-457C-A3AF-E53D2736D28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CIS </a:t>
            </a:r>
            <a:r>
              <a:rPr lang="en-US" smtClean="0"/>
              <a:t>421/521 - </a:t>
            </a:r>
            <a:r>
              <a:rPr lang="en-US" dirty="0"/>
              <a:t>Intro to AI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       </a:t>
            </a:r>
            <a:fld id="{221AE55B-163A-4B20-9F66-49DEC54C378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CIS </a:t>
            </a:r>
            <a:r>
              <a:rPr lang="en-US" smtClean="0"/>
              <a:t>421/521 - </a:t>
            </a:r>
            <a:r>
              <a:rPr lang="en-US" dirty="0"/>
              <a:t>Intro to AI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       </a:t>
            </a:r>
            <a:fld id="{E1BA4152-D47B-4485-992A-271C81302FD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4572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295400"/>
            <a:ext cx="3810000" cy="457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295400"/>
            <a:ext cx="3810000" cy="2209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657600"/>
            <a:ext cx="3810000" cy="2209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CIS </a:t>
            </a:r>
            <a:r>
              <a:rPr lang="en-US" smtClean="0"/>
              <a:t>421/521 - </a:t>
            </a:r>
            <a:r>
              <a:rPr lang="en-US" dirty="0"/>
              <a:t>Intro to AI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       </a:t>
            </a:r>
            <a:fld id="{6EC65843-813F-4735-8416-5B45C3112BE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CIS </a:t>
            </a:r>
            <a:r>
              <a:rPr lang="en-US" smtClean="0"/>
              <a:t>421/521 - </a:t>
            </a:r>
            <a:r>
              <a:rPr lang="en-US" dirty="0"/>
              <a:t>Intro to AI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       </a:t>
            </a:r>
            <a:fld id="{A0DDEB7C-4B19-4F57-AA21-A82D82E3DBF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CIS </a:t>
            </a:r>
            <a:r>
              <a:rPr lang="en-US" smtClean="0"/>
              <a:t>421/521 - </a:t>
            </a:r>
            <a:r>
              <a:rPr lang="en-US" dirty="0"/>
              <a:t>Intro to AI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       </a:t>
            </a:r>
            <a:fld id="{0DDE30E8-D2FF-4AFE-A1B4-EEE1CBA1DF0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295400"/>
            <a:ext cx="3810000" cy="457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95400"/>
            <a:ext cx="3810000" cy="457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CIS </a:t>
            </a:r>
            <a:r>
              <a:rPr lang="en-US" smtClean="0"/>
              <a:t>421/521 - </a:t>
            </a:r>
            <a:r>
              <a:rPr lang="en-US" dirty="0"/>
              <a:t>Intro to AI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       </a:t>
            </a:r>
            <a:fld id="{161FD896-7AA1-4785-AB49-148B329E219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CIS </a:t>
            </a:r>
            <a:r>
              <a:rPr lang="en-US" smtClean="0"/>
              <a:t>421/521 - </a:t>
            </a:r>
            <a:r>
              <a:rPr lang="en-US" dirty="0"/>
              <a:t>Intro to AI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       </a:t>
            </a:r>
            <a:fld id="{3B5146DC-F94E-457C-860F-3D6BA4822D4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CIS </a:t>
            </a:r>
            <a:r>
              <a:rPr lang="en-US" smtClean="0"/>
              <a:t>421/521 - </a:t>
            </a:r>
            <a:r>
              <a:rPr lang="en-US" dirty="0"/>
              <a:t>Intro to AI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       </a:t>
            </a:r>
            <a:fld id="{B501C2B7-7C7D-406D-B55C-8D68ADCB64A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CIS </a:t>
            </a:r>
            <a:r>
              <a:rPr lang="en-US" smtClean="0"/>
              <a:t>421/521 - </a:t>
            </a:r>
            <a:r>
              <a:rPr lang="en-US" dirty="0"/>
              <a:t>Intro to AI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       </a:t>
            </a:r>
            <a:fld id="{DB362296-E853-4778-9582-B3C5DBEECDB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CIS </a:t>
            </a:r>
            <a:r>
              <a:rPr lang="en-US" smtClean="0"/>
              <a:t>421/521 - </a:t>
            </a:r>
            <a:r>
              <a:rPr lang="en-US" dirty="0"/>
              <a:t>Intro to AI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       </a:t>
            </a:r>
            <a:fld id="{E8231066-1E92-4CED-88D9-2AD680B63E1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CIS </a:t>
            </a:r>
            <a:r>
              <a:rPr lang="en-US" smtClean="0"/>
              <a:t>421/521 - </a:t>
            </a:r>
            <a:r>
              <a:rPr lang="en-US" dirty="0"/>
              <a:t>Intro to AI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       </a:t>
            </a:r>
            <a:fld id="{C2371655-4FE6-44BA-85F3-E0A014AD8B1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114" name="Rectangle 2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2362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lvl1pPr>
              <a:defRPr sz="1400">
                <a:latin typeface="Times New Roman" pitchFamily="-107" charset="0"/>
                <a:ea typeface="Arial" pitchFamily="-107" charset="0"/>
                <a:cs typeface="Arial" pitchFamily="-107" charset="0"/>
              </a:defRPr>
            </a:lvl1pPr>
          </a:lstStyle>
          <a:p>
            <a:pPr>
              <a:defRPr/>
            </a:pPr>
            <a:r>
              <a:rPr lang="en-US"/>
              <a:t>CIS </a:t>
            </a:r>
            <a:r>
              <a:rPr lang="en-US" smtClean="0"/>
              <a:t>421/521 - </a:t>
            </a:r>
            <a:r>
              <a:rPr lang="en-US" dirty="0"/>
              <a:t>Intro to AI</a:t>
            </a:r>
          </a:p>
        </p:txBody>
      </p:sp>
      <p:sp>
        <p:nvSpPr>
          <p:cNvPr id="1242115" name="Rectangle 3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Times New Roman" pitchFamily="-107" charset="0"/>
                <a:ea typeface="Arial" pitchFamily="-107" charset="0"/>
                <a:cs typeface="Arial" pitchFamily="-107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42116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lvl1pPr>
              <a:defRPr sz="1400" smtClean="0"/>
            </a:lvl1pPr>
          </a:lstStyle>
          <a:p>
            <a:pPr>
              <a:defRPr/>
            </a:pPr>
            <a:r>
              <a:rPr lang="en-US"/>
              <a:t>       </a:t>
            </a:r>
            <a:fld id="{7A894C66-3C92-40B4-8CDB-73A1BF1E365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295400"/>
            <a:ext cx="77724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42119" name="Line 7"/>
          <p:cNvSpPr>
            <a:spLocks noChangeShapeType="1"/>
          </p:cNvSpPr>
          <p:nvPr/>
        </p:nvSpPr>
        <p:spPr bwMode="auto">
          <a:xfrm>
            <a:off x="687388" y="1143000"/>
            <a:ext cx="7770812" cy="0"/>
          </a:xfrm>
          <a:prstGeom prst="line">
            <a:avLst/>
          </a:prstGeom>
          <a:noFill/>
          <a:ln w="12700">
            <a:solidFill>
              <a:srgbClr val="003399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latin typeface="Times New Roman" pitchFamily="-107" charset="0"/>
              <a:ea typeface="Arial" pitchFamily="-107" charset="0"/>
              <a:cs typeface="Arial" pitchFamily="-107" charset="0"/>
            </a:endParaRPr>
          </a:p>
        </p:txBody>
      </p:sp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0" y="6275388"/>
            <a:ext cx="1219200" cy="398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  <p:sldLayoutId id="2147483724" r:id="rId2"/>
    <p:sldLayoutId id="2147483725" r:id="rId3"/>
    <p:sldLayoutId id="2147483726" r:id="rId4"/>
    <p:sldLayoutId id="2147483727" r:id="rId5"/>
    <p:sldLayoutId id="2147483728" r:id="rId6"/>
    <p:sldLayoutId id="2147483729" r:id="rId7"/>
    <p:sldLayoutId id="2147483730" r:id="rId8"/>
    <p:sldLayoutId id="2147483731" r:id="rId9"/>
    <p:sldLayoutId id="2147483732" r:id="rId10"/>
    <p:sldLayoutId id="2147483733" r:id="rId11"/>
    <p:sldLayoutId id="2147483734" r:id="rId12"/>
  </p:sldLayoutIdLst>
  <p:transition/>
  <p:hf hdr="0" ft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0066"/>
          </a:solidFill>
          <a:latin typeface="+mj-lt"/>
          <a:ea typeface="ＭＳ Ｐゴシック" charset="-128"/>
          <a:cs typeface="ＭＳ Ｐゴシック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0066"/>
          </a:solidFill>
          <a:latin typeface="Arial" pitchFamily="-107" charset="0"/>
          <a:ea typeface="ＭＳ Ｐゴシック" charset="-128"/>
          <a:cs typeface="ＭＳ Ｐゴシック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0066"/>
          </a:solidFill>
          <a:latin typeface="Arial" pitchFamily="-107" charset="0"/>
          <a:ea typeface="ＭＳ Ｐゴシック" charset="-128"/>
          <a:cs typeface="ＭＳ Ｐゴシック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0066"/>
          </a:solidFill>
          <a:latin typeface="Arial" pitchFamily="-107" charset="0"/>
          <a:ea typeface="ＭＳ Ｐゴシック" charset="-128"/>
          <a:cs typeface="ＭＳ Ｐゴシック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0066"/>
          </a:solidFill>
          <a:latin typeface="Arial" pitchFamily="-107" charset="0"/>
          <a:ea typeface="ＭＳ Ｐゴシック" charset="-128"/>
          <a:cs typeface="ＭＳ Ｐゴシック" charset="-128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0066"/>
          </a:solidFill>
          <a:latin typeface="Arial" pitchFamily="-107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0066"/>
          </a:solidFill>
          <a:latin typeface="Arial" pitchFamily="-107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0066"/>
          </a:solidFill>
          <a:latin typeface="Arial" pitchFamily="-107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0066"/>
          </a:solidFill>
          <a:latin typeface="Arial" pitchFamily="-107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000099"/>
        </a:buClr>
        <a:buSzPct val="100000"/>
        <a:buFont typeface="Symbol" pitchFamily="18" charset="2"/>
        <a:buChar char="·"/>
        <a:defRPr sz="2400" b="1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000099"/>
        </a:buClr>
        <a:buSzPct val="100000"/>
        <a:buChar char="•"/>
        <a:defRPr sz="2000">
          <a:solidFill>
            <a:schemeClr val="tx1"/>
          </a:solidFill>
          <a:latin typeface="+mn-lt"/>
          <a:ea typeface="ＭＳ Ｐゴシック" pitchFamily="-107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000099"/>
        </a:buClr>
        <a:buSzPct val="100000"/>
        <a:buChar char="—"/>
        <a:defRPr>
          <a:solidFill>
            <a:schemeClr val="tx1"/>
          </a:solidFill>
          <a:latin typeface="+mn-lt"/>
          <a:ea typeface="ＭＳ Ｐゴシック" pitchFamily="-107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000099"/>
        </a:buClr>
        <a:buSzPct val="100000"/>
        <a:buChar char="–"/>
        <a:defRPr sz="1600">
          <a:solidFill>
            <a:schemeClr val="tx1"/>
          </a:solidFill>
          <a:latin typeface="+mn-lt"/>
          <a:ea typeface="ＭＳ Ｐゴシック" pitchFamily="-107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000099"/>
        </a:buClr>
        <a:buSzPct val="100000"/>
        <a:buChar char="»"/>
        <a:defRPr sz="1600">
          <a:solidFill>
            <a:schemeClr val="tx1"/>
          </a:solidFill>
          <a:latin typeface="+mn-lt"/>
          <a:ea typeface="ＭＳ Ｐゴシック" pitchFamily="-107" charset="-128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lr>
          <a:srgbClr val="000099"/>
        </a:buClr>
        <a:buSzPct val="100000"/>
        <a:buChar char="»"/>
        <a:defRPr sz="1600">
          <a:solidFill>
            <a:schemeClr val="tx1"/>
          </a:solidFill>
          <a:latin typeface="+mn-lt"/>
          <a:ea typeface="ＭＳ Ｐゴシック" pitchFamily="-107" charset="-128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lr>
          <a:srgbClr val="000099"/>
        </a:buClr>
        <a:buSzPct val="100000"/>
        <a:buChar char="»"/>
        <a:defRPr sz="1600">
          <a:solidFill>
            <a:schemeClr val="tx1"/>
          </a:solidFill>
          <a:latin typeface="+mn-lt"/>
          <a:ea typeface="ＭＳ Ｐゴシック" pitchFamily="-107" charset="-128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lr>
          <a:srgbClr val="000099"/>
        </a:buClr>
        <a:buSzPct val="100000"/>
        <a:buChar char="»"/>
        <a:defRPr sz="1600">
          <a:solidFill>
            <a:schemeClr val="tx1"/>
          </a:solidFill>
          <a:latin typeface="+mn-lt"/>
          <a:ea typeface="ＭＳ Ｐゴシック" pitchFamily="-107" charset="-128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lr>
          <a:srgbClr val="000099"/>
        </a:buClr>
        <a:buSzPct val="100000"/>
        <a:buChar char="»"/>
        <a:defRPr sz="1600">
          <a:solidFill>
            <a:schemeClr val="tx1"/>
          </a:solidFill>
          <a:latin typeface="+mn-lt"/>
          <a:ea typeface="ＭＳ Ｐゴシック" pitchFamily="-107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4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5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tags" Target="../tags/tag5.xml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24.xml"/><Relationship Id="rId6" Type="http://schemas.openxmlformats.org/officeDocument/2006/relationships/image" Target="../media/image21.png"/><Relationship Id="rId7" Type="http://schemas.openxmlformats.org/officeDocument/2006/relationships/image" Target="../media/image22.png"/><Relationship Id="rId8" Type="http://schemas.openxmlformats.org/officeDocument/2006/relationships/image" Target="../media/image23.png"/><Relationship Id="rId9" Type="http://schemas.openxmlformats.org/officeDocument/2006/relationships/image" Target="../media/image24.png"/><Relationship Id="rId1" Type="http://schemas.openxmlformats.org/officeDocument/2006/relationships/tags" Target="../tags/tag3.xml"/><Relationship Id="rId2" Type="http://schemas.openxmlformats.org/officeDocument/2006/relationships/tags" Target="../tags/tag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4" Type="http://schemas.openxmlformats.org/officeDocument/2006/relationships/image" Target="../media/image27.png"/><Relationship Id="rId5" Type="http://schemas.openxmlformats.org/officeDocument/2006/relationships/oleObject" Target="../embeddings/oleObject2.bin"/><Relationship Id="rId6" Type="http://schemas.openxmlformats.org/officeDocument/2006/relationships/image" Target="../media/image26.w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1" Type="http://schemas.openxmlformats.org/officeDocument/2006/relationships/tags" Target="../tags/tag6.xml"/><Relationship Id="rId2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1" Type="http://schemas.openxmlformats.org/officeDocument/2006/relationships/tags" Target="../tags/tag7.xml"/><Relationship Id="rId2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1" Type="http://schemas.openxmlformats.org/officeDocument/2006/relationships/tags" Target="../tags/tag8.xml"/><Relationship Id="rId2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37.w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9.w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4.xml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1" Type="http://schemas.openxmlformats.org/officeDocument/2006/relationships/tags" Target="../tags/tag1.xml"/><Relationship Id="rId2" Type="http://schemas.openxmlformats.org/officeDocument/2006/relationships/tags" Target="../tags/tag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0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4" Type="http://schemas.openxmlformats.org/officeDocument/2006/relationships/oleObject" Target="../embeddings/oleObject1.bin"/><Relationship Id="rId5" Type="http://schemas.openxmlformats.org/officeDocument/2006/relationships/image" Target="../media/image5.w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4"/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0099"/>
              </a:buClr>
              <a:buSzPct val="100000"/>
              <a:buFont typeface="Symbol" pitchFamily="18" charset="2"/>
              <a:buChar char="·"/>
              <a:defRPr sz="1800"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557213" indent="-214313">
              <a:spcBef>
                <a:spcPct val="20000"/>
              </a:spcBef>
              <a:buClr>
                <a:srgbClr val="000099"/>
              </a:buClr>
              <a:buSzPct val="100000"/>
              <a:buChar char="•"/>
              <a:defRPr sz="15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857250" indent="-171450">
              <a:spcBef>
                <a:spcPct val="20000"/>
              </a:spcBef>
              <a:buClr>
                <a:srgbClr val="000099"/>
              </a:buClr>
              <a:buSzPct val="100000"/>
              <a:buChar char="—"/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200150" indent="-171450">
              <a:spcBef>
                <a:spcPct val="20000"/>
              </a:spcBef>
              <a:buClr>
                <a:srgbClr val="000099"/>
              </a:buClr>
              <a:buSzPct val="100000"/>
              <a:buChar char="–"/>
              <a:defRPr sz="12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1543050" indent="-171450">
              <a:spcBef>
                <a:spcPct val="20000"/>
              </a:spcBef>
              <a:buClr>
                <a:srgbClr val="000099"/>
              </a:buClr>
              <a:buSzPct val="100000"/>
              <a:buChar char="»"/>
              <a:defRPr sz="12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2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2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2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2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6AFDCBEF-3750-4195-9633-2C88223DFBEF}" type="slidenum">
              <a:rPr lang="en-US" altLang="en-US" sz="1050" b="0"/>
              <a:pPr>
                <a:spcBef>
                  <a:spcPct val="0"/>
                </a:spcBef>
                <a:buClrTx/>
                <a:buSzTx/>
                <a:buFontTx/>
                <a:buNone/>
              </a:pPr>
              <a:t>1</a:t>
            </a:fld>
            <a:endParaRPr lang="en-US" altLang="en-US" sz="1050" b="0"/>
          </a:p>
        </p:txBody>
      </p:sp>
      <p:sp>
        <p:nvSpPr>
          <p:cNvPr id="14340" name="Rectangle 4"/>
          <p:cNvSpPr>
            <a:spLocks noGrp="1" noChangeArrowheads="1"/>
          </p:cNvSpPr>
          <p:nvPr>
            <p:ph type="ctrTitle"/>
          </p:nvPr>
        </p:nvSpPr>
        <p:spPr>
          <a:xfrm>
            <a:off x="914400" y="1847588"/>
            <a:ext cx="3657600" cy="1710000"/>
          </a:xfrm>
        </p:spPr>
        <p:txBody>
          <a:bodyPr/>
          <a:lstStyle/>
          <a:p>
            <a:r>
              <a:rPr lang="en-US" altLang="en-US" dirty="0" err="1" smtClean="0"/>
              <a:t>Expectimax</a:t>
            </a:r>
            <a:r>
              <a:rPr lang="en-US" altLang="en-US" dirty="0" smtClean="0"/>
              <a:t> and Utilities</a:t>
            </a:r>
            <a:endParaRPr lang="en-US" altLang="en-US" dirty="0"/>
          </a:p>
        </p:txBody>
      </p:sp>
      <p:sp>
        <p:nvSpPr>
          <p:cNvPr id="1434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914400" y="3657601"/>
            <a:ext cx="3238500" cy="1143000"/>
          </a:xfrm>
        </p:spPr>
        <p:txBody>
          <a:bodyPr/>
          <a:lstStyle/>
          <a:p>
            <a:r>
              <a:rPr lang="en-US" dirty="0">
                <a:ea typeface="ＭＳ Ｐゴシック" pitchFamily="34" charset="-128"/>
              </a:rPr>
              <a:t>AIMA 5.1-5.5,</a:t>
            </a:r>
          </a:p>
          <a:p>
            <a:r>
              <a:rPr lang="en-US" dirty="0">
                <a:ea typeface="ＭＳ Ｐゴシック" pitchFamily="34" charset="-128"/>
              </a:rPr>
              <a:t>AIMA 16.1-16.3</a:t>
            </a:r>
          </a:p>
        </p:txBody>
      </p:sp>
      <p:pic>
        <p:nvPicPr>
          <p:cNvPr id="6" name="Picture 9" descr="http://aima.cs.berkeley.edu/cover2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43500" y="1358414"/>
            <a:ext cx="3543300" cy="45983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285750" y="5521146"/>
            <a:ext cx="4572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dirty="0" smtClean="0">
                <a:latin typeface="Calibri"/>
                <a:cs typeface="Calibri"/>
              </a:rPr>
              <a:t>Many of today’s slides are courtesy </a:t>
            </a:r>
            <a:r>
              <a:rPr lang="en-US" dirty="0">
                <a:latin typeface="Calibri"/>
                <a:cs typeface="Calibri"/>
              </a:rPr>
              <a:t>of Dan Klein and Pieter </a:t>
            </a:r>
            <a:r>
              <a:rPr lang="en-US" dirty="0" err="1" smtClean="0">
                <a:latin typeface="Calibri"/>
                <a:cs typeface="Calibri"/>
              </a:rPr>
              <a:t>Abbeel</a:t>
            </a:r>
            <a:r>
              <a:rPr lang="en-US" dirty="0">
                <a:latin typeface="Calibri"/>
                <a:cs typeface="Calibri"/>
              </a:rPr>
              <a:t> </a:t>
            </a:r>
            <a:r>
              <a:rPr lang="en-US" dirty="0" smtClean="0">
                <a:latin typeface="Calibri"/>
                <a:cs typeface="Calibri"/>
              </a:rPr>
              <a:t>University </a:t>
            </a:r>
            <a:r>
              <a:rPr lang="en-US" dirty="0">
                <a:latin typeface="Calibri"/>
                <a:cs typeface="Calibri"/>
              </a:rPr>
              <a:t>of California, Berkeley</a:t>
            </a:r>
          </a:p>
        </p:txBody>
      </p:sp>
    </p:spTree>
    <p:extLst>
      <p:ext uri="{BB962C8B-B14F-4D97-AF65-F5344CB8AC3E}">
        <p14:creationId xmlns:p14="http://schemas.microsoft.com/office/powerpoint/2010/main" val="66811406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Uncertain Outcomes</a:t>
            </a:r>
            <a:endParaRPr lang="en-US" dirty="0" smtClean="0"/>
          </a:p>
        </p:txBody>
      </p:sp>
      <p:sp>
        <p:nvSpPr>
          <p:cNvPr id="16388" name="AutoShape 5"/>
          <p:cNvSpPr>
            <a:spLocks noChangeArrowheads="1"/>
          </p:cNvSpPr>
          <p:nvPr/>
        </p:nvSpPr>
        <p:spPr bwMode="auto">
          <a:xfrm>
            <a:off x="4343400" y="2400300"/>
            <a:ext cx="285750" cy="228600"/>
          </a:xfrm>
          <a:prstGeom prst="triangle">
            <a:avLst>
              <a:gd name="adj" fmla="val 50000"/>
            </a:avLst>
          </a:prstGeom>
          <a:solidFill>
            <a:srgbClr val="CCE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Calibri" pitchFamily="34" charset="0"/>
            </a:endParaRPr>
          </a:p>
        </p:txBody>
      </p:sp>
      <p:sp>
        <p:nvSpPr>
          <p:cNvPr id="16389" name="AutoShape 6"/>
          <p:cNvSpPr>
            <a:spLocks noChangeArrowheads="1"/>
          </p:cNvSpPr>
          <p:nvPr/>
        </p:nvSpPr>
        <p:spPr bwMode="auto">
          <a:xfrm rot="10800000">
            <a:off x="3771900" y="3143250"/>
            <a:ext cx="285750" cy="228600"/>
          </a:xfrm>
          <a:prstGeom prst="triangle">
            <a:avLst>
              <a:gd name="adj" fmla="val 50000"/>
            </a:avLst>
          </a:prstGeom>
          <a:solidFill>
            <a:srgbClr val="FF99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Calibri" pitchFamily="34" charset="0"/>
            </a:endParaRPr>
          </a:p>
        </p:txBody>
      </p:sp>
      <p:sp>
        <p:nvSpPr>
          <p:cNvPr id="16390" name="AutoShape 7"/>
          <p:cNvSpPr>
            <a:spLocks noChangeArrowheads="1"/>
          </p:cNvSpPr>
          <p:nvPr/>
        </p:nvSpPr>
        <p:spPr bwMode="auto">
          <a:xfrm rot="10800000">
            <a:off x="4914900" y="3143250"/>
            <a:ext cx="285750" cy="228600"/>
          </a:xfrm>
          <a:prstGeom prst="triangle">
            <a:avLst>
              <a:gd name="adj" fmla="val 50000"/>
            </a:avLst>
          </a:prstGeom>
          <a:solidFill>
            <a:srgbClr val="FF99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Calibri" pitchFamily="34" charset="0"/>
            </a:endParaRPr>
          </a:p>
        </p:txBody>
      </p:sp>
      <p:sp>
        <p:nvSpPr>
          <p:cNvPr id="16391" name="Rectangle 8"/>
          <p:cNvSpPr>
            <a:spLocks noChangeArrowheads="1"/>
          </p:cNvSpPr>
          <p:nvPr/>
        </p:nvSpPr>
        <p:spPr bwMode="auto">
          <a:xfrm>
            <a:off x="3486150" y="4114800"/>
            <a:ext cx="285750" cy="228600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Calibri" pitchFamily="34" charset="0"/>
              </a:rPr>
              <a:t>10</a:t>
            </a:r>
          </a:p>
        </p:txBody>
      </p:sp>
      <p:sp>
        <p:nvSpPr>
          <p:cNvPr id="16392" name="Rectangle 9"/>
          <p:cNvSpPr>
            <a:spLocks noChangeArrowheads="1"/>
          </p:cNvSpPr>
          <p:nvPr/>
        </p:nvSpPr>
        <p:spPr bwMode="auto">
          <a:xfrm>
            <a:off x="4000500" y="4114800"/>
            <a:ext cx="285750" cy="228600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>
                <a:latin typeface="Calibri" pitchFamily="34" charset="0"/>
              </a:rPr>
              <a:t>10</a:t>
            </a:r>
          </a:p>
        </p:txBody>
      </p:sp>
      <p:sp>
        <p:nvSpPr>
          <p:cNvPr id="16393" name="Rectangle 10"/>
          <p:cNvSpPr>
            <a:spLocks noChangeArrowheads="1"/>
          </p:cNvSpPr>
          <p:nvPr/>
        </p:nvSpPr>
        <p:spPr bwMode="auto">
          <a:xfrm>
            <a:off x="4629150" y="4114800"/>
            <a:ext cx="285750" cy="228600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>
                <a:latin typeface="Calibri" pitchFamily="34" charset="0"/>
              </a:rPr>
              <a:t>9</a:t>
            </a:r>
          </a:p>
        </p:txBody>
      </p:sp>
      <p:sp>
        <p:nvSpPr>
          <p:cNvPr id="16394" name="Rectangle 11"/>
          <p:cNvSpPr>
            <a:spLocks noChangeArrowheads="1"/>
          </p:cNvSpPr>
          <p:nvPr/>
        </p:nvSpPr>
        <p:spPr bwMode="auto">
          <a:xfrm>
            <a:off x="5200650" y="4114800"/>
            <a:ext cx="285750" cy="228600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Calibri" pitchFamily="34" charset="0"/>
              </a:rPr>
              <a:t>100</a:t>
            </a:r>
          </a:p>
        </p:txBody>
      </p:sp>
      <p:cxnSp>
        <p:nvCxnSpPr>
          <p:cNvPr id="16395" name="AutoShape 12"/>
          <p:cNvCxnSpPr>
            <a:cxnSpLocks noChangeShapeType="1"/>
            <a:stCxn id="16388" idx="3"/>
            <a:endCxn id="16389" idx="3"/>
          </p:cNvCxnSpPr>
          <p:nvPr/>
        </p:nvCxnSpPr>
        <p:spPr bwMode="auto">
          <a:xfrm flipH="1">
            <a:off x="3914775" y="2628900"/>
            <a:ext cx="571500" cy="5143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6396" name="AutoShape 13"/>
          <p:cNvCxnSpPr>
            <a:cxnSpLocks noChangeShapeType="1"/>
            <a:stCxn id="16388" idx="3"/>
            <a:endCxn id="16390" idx="3"/>
          </p:cNvCxnSpPr>
          <p:nvPr/>
        </p:nvCxnSpPr>
        <p:spPr bwMode="auto">
          <a:xfrm>
            <a:off x="4486275" y="2628900"/>
            <a:ext cx="571500" cy="5143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6397" name="AutoShape 14"/>
          <p:cNvCxnSpPr>
            <a:cxnSpLocks noChangeShapeType="1"/>
            <a:stCxn id="16389" idx="0"/>
            <a:endCxn id="16391" idx="0"/>
          </p:cNvCxnSpPr>
          <p:nvPr/>
        </p:nvCxnSpPr>
        <p:spPr bwMode="auto">
          <a:xfrm flipH="1">
            <a:off x="3629025" y="3371850"/>
            <a:ext cx="285750" cy="7429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6398" name="AutoShape 15"/>
          <p:cNvCxnSpPr>
            <a:cxnSpLocks noChangeShapeType="1"/>
            <a:stCxn id="16389" idx="0"/>
            <a:endCxn id="16392" idx="0"/>
          </p:cNvCxnSpPr>
          <p:nvPr/>
        </p:nvCxnSpPr>
        <p:spPr bwMode="auto">
          <a:xfrm>
            <a:off x="3914775" y="3371850"/>
            <a:ext cx="228600" cy="7429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6399" name="AutoShape 16"/>
          <p:cNvCxnSpPr>
            <a:cxnSpLocks noChangeShapeType="1"/>
            <a:stCxn id="16390" idx="0"/>
            <a:endCxn id="16393" idx="0"/>
          </p:cNvCxnSpPr>
          <p:nvPr/>
        </p:nvCxnSpPr>
        <p:spPr bwMode="auto">
          <a:xfrm flipH="1">
            <a:off x="4772025" y="3371850"/>
            <a:ext cx="285750" cy="7429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6400" name="AutoShape 17"/>
          <p:cNvCxnSpPr>
            <a:cxnSpLocks noChangeShapeType="1"/>
            <a:stCxn id="16390" idx="0"/>
            <a:endCxn id="16394" idx="0"/>
          </p:cNvCxnSpPr>
          <p:nvPr/>
        </p:nvCxnSpPr>
        <p:spPr bwMode="auto">
          <a:xfrm>
            <a:off x="5057775" y="3371850"/>
            <a:ext cx="285750" cy="7429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6401" name="Text Box 18"/>
          <p:cNvSpPr txBox="1">
            <a:spLocks noChangeArrowheads="1"/>
          </p:cNvSpPr>
          <p:nvPr/>
        </p:nvSpPr>
        <p:spPr bwMode="auto">
          <a:xfrm>
            <a:off x="4645819" y="2353151"/>
            <a:ext cx="697706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800" b="1">
                <a:latin typeface="Calibri" pitchFamily="34" charset="0"/>
              </a:rPr>
              <a:t>max</a:t>
            </a:r>
          </a:p>
        </p:txBody>
      </p:sp>
      <p:sp>
        <p:nvSpPr>
          <p:cNvPr id="16402" name="Text Box 19"/>
          <p:cNvSpPr txBox="1">
            <a:spLocks noChangeArrowheads="1"/>
          </p:cNvSpPr>
          <p:nvPr/>
        </p:nvSpPr>
        <p:spPr bwMode="auto">
          <a:xfrm>
            <a:off x="5257801" y="3038951"/>
            <a:ext cx="657224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800" b="1" dirty="0">
                <a:latin typeface="Calibri" pitchFamily="34" charset="0"/>
              </a:rPr>
              <a:t>min</a:t>
            </a:r>
          </a:p>
        </p:txBody>
      </p:sp>
      <p:sp>
        <p:nvSpPr>
          <p:cNvPr id="24" name="Oval 15"/>
          <p:cNvSpPr>
            <a:spLocks noChangeArrowheads="1"/>
          </p:cNvSpPr>
          <p:nvPr/>
        </p:nvSpPr>
        <p:spPr bwMode="auto">
          <a:xfrm>
            <a:off x="3771900" y="3143250"/>
            <a:ext cx="285750" cy="285750"/>
          </a:xfrm>
          <a:prstGeom prst="ellipse">
            <a:avLst/>
          </a:prstGeom>
          <a:solidFill>
            <a:srgbClr val="B5EDC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1800">
              <a:latin typeface="Calibri" pitchFamily="34" charset="0"/>
            </a:endParaRPr>
          </a:p>
        </p:txBody>
      </p:sp>
      <p:sp>
        <p:nvSpPr>
          <p:cNvPr id="25" name="Oval 16"/>
          <p:cNvSpPr>
            <a:spLocks noChangeArrowheads="1"/>
          </p:cNvSpPr>
          <p:nvPr/>
        </p:nvSpPr>
        <p:spPr bwMode="auto">
          <a:xfrm>
            <a:off x="4914900" y="3143250"/>
            <a:ext cx="285750" cy="285750"/>
          </a:xfrm>
          <a:prstGeom prst="ellipse">
            <a:avLst/>
          </a:prstGeom>
          <a:solidFill>
            <a:srgbClr val="B5EDC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1800">
              <a:latin typeface="Calibri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0" y="4800600"/>
            <a:ext cx="9144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dirty="0">
                <a:latin typeface="Calibri" pitchFamily="34" charset="0"/>
              </a:rPr>
              <a:t>Idea: Uncertain outcomes controlled by chance, not an adversary!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3650" y="1952980"/>
            <a:ext cx="2171700" cy="187490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908" y="1952980"/>
            <a:ext cx="1824734" cy="162218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286375" y="3036719"/>
            <a:ext cx="1079142" cy="461665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b="1" dirty="0" smtClean="0">
                <a:latin typeface="Calibri" pitchFamily="34" charset="0"/>
              </a:rPr>
              <a:t>chance</a:t>
            </a:r>
            <a:endParaRPr lang="en-US" b="1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80187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89" grpId="0" animBg="1"/>
      <p:bldP spid="16390" grpId="0" animBg="1"/>
      <p:bldP spid="24" grpId="0" animBg="1"/>
      <p:bldP spid="25" grpId="0" animBg="1"/>
      <p:bldP spid="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Expectimax</a:t>
            </a:r>
            <a:r>
              <a:rPr lang="en-US" dirty="0" smtClean="0"/>
              <a:t> Search</a:t>
            </a:r>
          </a:p>
        </p:txBody>
      </p:sp>
      <p:sp>
        <p:nvSpPr>
          <p:cNvPr id="1106947" name="Rectangle 3"/>
          <p:cNvSpPr>
            <a:spLocks noGrp="1" noChangeArrowheads="1"/>
          </p:cNvSpPr>
          <p:nvPr>
            <p:ph idx="1"/>
          </p:nvPr>
        </p:nvSpPr>
        <p:spPr>
          <a:xfrm>
            <a:off x="239316" y="1236583"/>
            <a:ext cx="6088856" cy="4953000"/>
          </a:xfrm>
        </p:spPr>
        <p:txBody>
          <a:bodyPr/>
          <a:lstStyle/>
          <a:p>
            <a:pPr>
              <a:lnSpc>
                <a:spcPct val="85000"/>
              </a:lnSpc>
              <a:spcBef>
                <a:spcPct val="0"/>
              </a:spcBef>
            </a:pPr>
            <a:r>
              <a:rPr lang="en-US" sz="1800" dirty="0"/>
              <a:t>Why wouldn’t we know what the result of an action will be?</a:t>
            </a:r>
          </a:p>
          <a:p>
            <a:pPr lvl="1">
              <a:lnSpc>
                <a:spcPct val="85000"/>
              </a:lnSpc>
              <a:spcBef>
                <a:spcPct val="0"/>
              </a:spcBef>
            </a:pPr>
            <a:r>
              <a:rPr lang="en-US" sz="1800" dirty="0"/>
              <a:t>Explicit randomness: rolling dice</a:t>
            </a:r>
          </a:p>
          <a:p>
            <a:pPr lvl="1">
              <a:lnSpc>
                <a:spcPct val="85000"/>
              </a:lnSpc>
              <a:spcBef>
                <a:spcPct val="0"/>
              </a:spcBef>
            </a:pPr>
            <a:r>
              <a:rPr lang="en-US" sz="1800" dirty="0"/>
              <a:t>Unpredictable opponents: the opponent isn’t optimal</a:t>
            </a:r>
          </a:p>
          <a:p>
            <a:pPr lvl="1">
              <a:lnSpc>
                <a:spcPct val="85000"/>
              </a:lnSpc>
              <a:spcBef>
                <a:spcPct val="0"/>
              </a:spcBef>
            </a:pPr>
            <a:r>
              <a:rPr lang="en-US" sz="1800" dirty="0"/>
              <a:t>Actions can fail: when moving a robot, wheels might slip</a:t>
            </a:r>
          </a:p>
          <a:p>
            <a:pPr lvl="1">
              <a:lnSpc>
                <a:spcPct val="85000"/>
              </a:lnSpc>
              <a:spcBef>
                <a:spcPct val="0"/>
              </a:spcBef>
            </a:pPr>
            <a:endParaRPr lang="en-US" sz="1800" dirty="0"/>
          </a:p>
          <a:p>
            <a:pPr>
              <a:lnSpc>
                <a:spcPct val="85000"/>
              </a:lnSpc>
              <a:spcBef>
                <a:spcPct val="0"/>
              </a:spcBef>
            </a:pPr>
            <a:r>
              <a:rPr lang="en-US" sz="1800" dirty="0"/>
              <a:t>Values should now reflect average-case (</a:t>
            </a:r>
            <a:r>
              <a:rPr lang="en-US" sz="1800" dirty="0" err="1"/>
              <a:t>expectimax</a:t>
            </a:r>
            <a:r>
              <a:rPr lang="en-US" sz="1800" dirty="0"/>
              <a:t>) outcomes, not worst-case (</a:t>
            </a:r>
            <a:r>
              <a:rPr lang="en-US" sz="1800" dirty="0" err="1"/>
              <a:t>minimax</a:t>
            </a:r>
            <a:r>
              <a:rPr lang="en-US" sz="1800" dirty="0"/>
              <a:t>) outcomes</a:t>
            </a:r>
          </a:p>
          <a:p>
            <a:pPr>
              <a:lnSpc>
                <a:spcPct val="85000"/>
              </a:lnSpc>
              <a:spcBef>
                <a:spcPct val="0"/>
              </a:spcBef>
            </a:pPr>
            <a:endParaRPr lang="en-US" sz="1800" dirty="0"/>
          </a:p>
          <a:p>
            <a:pPr>
              <a:lnSpc>
                <a:spcPct val="85000"/>
              </a:lnSpc>
              <a:spcBef>
                <a:spcPct val="0"/>
              </a:spcBef>
            </a:pPr>
            <a:r>
              <a:rPr lang="en-US" sz="1800" dirty="0" err="1">
                <a:solidFill>
                  <a:srgbClr val="C00000"/>
                </a:solidFill>
              </a:rPr>
              <a:t>Expectimax</a:t>
            </a:r>
            <a:r>
              <a:rPr lang="en-US" sz="1800" dirty="0">
                <a:solidFill>
                  <a:srgbClr val="C00000"/>
                </a:solidFill>
              </a:rPr>
              <a:t> search:</a:t>
            </a:r>
            <a:r>
              <a:rPr lang="en-US" sz="1800" dirty="0"/>
              <a:t> compute the average score under optimal play</a:t>
            </a:r>
          </a:p>
          <a:p>
            <a:pPr lvl="1">
              <a:lnSpc>
                <a:spcPct val="85000"/>
              </a:lnSpc>
              <a:spcBef>
                <a:spcPct val="0"/>
              </a:spcBef>
            </a:pPr>
            <a:r>
              <a:rPr lang="en-US" sz="1800" dirty="0"/>
              <a:t>Max nodes as in </a:t>
            </a:r>
            <a:r>
              <a:rPr lang="en-US" sz="1800" dirty="0" err="1"/>
              <a:t>minimax</a:t>
            </a:r>
            <a:r>
              <a:rPr lang="en-US" sz="1800" dirty="0"/>
              <a:t> search</a:t>
            </a:r>
          </a:p>
          <a:p>
            <a:pPr lvl="1">
              <a:lnSpc>
                <a:spcPct val="85000"/>
              </a:lnSpc>
              <a:spcBef>
                <a:spcPct val="0"/>
              </a:spcBef>
            </a:pPr>
            <a:r>
              <a:rPr lang="en-US" sz="1800" dirty="0"/>
              <a:t>Chance nodes are like min nodes but the outcome is uncertain</a:t>
            </a:r>
          </a:p>
          <a:p>
            <a:pPr lvl="1">
              <a:lnSpc>
                <a:spcPct val="85000"/>
              </a:lnSpc>
              <a:spcBef>
                <a:spcPct val="0"/>
              </a:spcBef>
            </a:pPr>
            <a:r>
              <a:rPr lang="en-US" sz="1800" dirty="0"/>
              <a:t>Calculate their </a:t>
            </a:r>
            <a:r>
              <a:rPr lang="en-US" sz="1800" dirty="0">
                <a:solidFill>
                  <a:srgbClr val="CC0000"/>
                </a:solidFill>
              </a:rPr>
              <a:t>expected utilities</a:t>
            </a:r>
            <a:endParaRPr lang="en-US" sz="1800" dirty="0"/>
          </a:p>
          <a:p>
            <a:pPr lvl="1">
              <a:lnSpc>
                <a:spcPct val="85000"/>
              </a:lnSpc>
              <a:spcBef>
                <a:spcPct val="0"/>
              </a:spcBef>
            </a:pPr>
            <a:r>
              <a:rPr lang="en-US" sz="1800" dirty="0"/>
              <a:t>I.e. take weighted average (expectation) of children</a:t>
            </a:r>
          </a:p>
          <a:p>
            <a:pPr>
              <a:lnSpc>
                <a:spcPct val="85000"/>
              </a:lnSpc>
              <a:spcBef>
                <a:spcPct val="0"/>
              </a:spcBef>
            </a:pPr>
            <a:endParaRPr lang="en-US" sz="1800" dirty="0"/>
          </a:p>
          <a:p>
            <a:pPr>
              <a:lnSpc>
                <a:spcPct val="85000"/>
              </a:lnSpc>
              <a:spcBef>
                <a:spcPct val="0"/>
              </a:spcBef>
            </a:pPr>
            <a:r>
              <a:rPr lang="en-US" sz="1800" dirty="0"/>
              <a:t>Later, we’ll learn how to formalize the underlying uncertain-result problems as </a:t>
            </a:r>
            <a:r>
              <a:rPr lang="en-US" sz="1800" dirty="0">
                <a:solidFill>
                  <a:srgbClr val="C00000"/>
                </a:solidFill>
              </a:rPr>
              <a:t>Markov Decision Processes</a:t>
            </a:r>
          </a:p>
        </p:txBody>
      </p:sp>
      <p:sp>
        <p:nvSpPr>
          <p:cNvPr id="5126" name="AutoShape 4"/>
          <p:cNvSpPr>
            <a:spLocks noChangeArrowheads="1"/>
          </p:cNvSpPr>
          <p:nvPr/>
        </p:nvSpPr>
        <p:spPr bwMode="auto">
          <a:xfrm>
            <a:off x="7334250" y="1769983"/>
            <a:ext cx="285750" cy="228600"/>
          </a:xfrm>
          <a:prstGeom prst="triangle">
            <a:avLst>
              <a:gd name="adj" fmla="val 50000"/>
            </a:avLst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Calibri" pitchFamily="34" charset="0"/>
            </a:endParaRPr>
          </a:p>
        </p:txBody>
      </p:sp>
      <p:sp>
        <p:nvSpPr>
          <p:cNvPr id="5127" name="Rectangle 5"/>
          <p:cNvSpPr>
            <a:spLocks noChangeArrowheads="1"/>
          </p:cNvSpPr>
          <p:nvPr/>
        </p:nvSpPr>
        <p:spPr bwMode="auto">
          <a:xfrm>
            <a:off x="6477000" y="3484483"/>
            <a:ext cx="285750" cy="228600"/>
          </a:xfrm>
          <a:prstGeom prst="rect">
            <a:avLst/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>
                <a:latin typeface="Calibri" pitchFamily="34" charset="0"/>
              </a:rPr>
              <a:t>10</a:t>
            </a:r>
          </a:p>
        </p:txBody>
      </p:sp>
      <p:sp>
        <p:nvSpPr>
          <p:cNvPr id="5128" name="Rectangle 6"/>
          <p:cNvSpPr>
            <a:spLocks noChangeArrowheads="1"/>
          </p:cNvSpPr>
          <p:nvPr/>
        </p:nvSpPr>
        <p:spPr bwMode="auto">
          <a:xfrm>
            <a:off x="6991350" y="3484483"/>
            <a:ext cx="285750" cy="228600"/>
          </a:xfrm>
          <a:prstGeom prst="rect">
            <a:avLst/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>
                <a:latin typeface="Calibri" pitchFamily="34" charset="0"/>
              </a:rPr>
              <a:t>4</a:t>
            </a:r>
          </a:p>
        </p:txBody>
      </p:sp>
      <p:sp>
        <p:nvSpPr>
          <p:cNvPr id="5129" name="Rectangle 7"/>
          <p:cNvSpPr>
            <a:spLocks noChangeArrowheads="1"/>
          </p:cNvSpPr>
          <p:nvPr/>
        </p:nvSpPr>
        <p:spPr bwMode="auto">
          <a:xfrm>
            <a:off x="7620000" y="3484483"/>
            <a:ext cx="285750" cy="228600"/>
          </a:xfrm>
          <a:prstGeom prst="rect">
            <a:avLst/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>
                <a:latin typeface="Calibri" pitchFamily="34" charset="0"/>
              </a:rPr>
              <a:t>5</a:t>
            </a:r>
          </a:p>
        </p:txBody>
      </p:sp>
      <p:sp>
        <p:nvSpPr>
          <p:cNvPr id="5130" name="Rectangle 8"/>
          <p:cNvSpPr>
            <a:spLocks noChangeArrowheads="1"/>
          </p:cNvSpPr>
          <p:nvPr/>
        </p:nvSpPr>
        <p:spPr bwMode="auto">
          <a:xfrm>
            <a:off x="8191500" y="3484483"/>
            <a:ext cx="285750" cy="228600"/>
          </a:xfrm>
          <a:prstGeom prst="rect">
            <a:avLst/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>
                <a:latin typeface="Calibri" pitchFamily="34" charset="0"/>
              </a:rPr>
              <a:t>7</a:t>
            </a:r>
          </a:p>
        </p:txBody>
      </p:sp>
      <p:cxnSp>
        <p:nvCxnSpPr>
          <p:cNvPr id="5131" name="AutoShape 9"/>
          <p:cNvCxnSpPr>
            <a:cxnSpLocks noChangeShapeType="1"/>
            <a:stCxn id="5126" idx="3"/>
            <a:endCxn id="5137" idx="0"/>
          </p:cNvCxnSpPr>
          <p:nvPr/>
        </p:nvCxnSpPr>
        <p:spPr bwMode="auto">
          <a:xfrm flipH="1">
            <a:off x="6905625" y="1998583"/>
            <a:ext cx="571500" cy="4572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5132" name="AutoShape 10"/>
          <p:cNvCxnSpPr>
            <a:cxnSpLocks noChangeShapeType="1"/>
            <a:stCxn id="5126" idx="3"/>
            <a:endCxn id="5138" idx="0"/>
          </p:cNvCxnSpPr>
          <p:nvPr/>
        </p:nvCxnSpPr>
        <p:spPr bwMode="auto">
          <a:xfrm>
            <a:off x="7477125" y="1998583"/>
            <a:ext cx="571500" cy="4572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5133" name="AutoShape 11"/>
          <p:cNvCxnSpPr>
            <a:cxnSpLocks noChangeShapeType="1"/>
            <a:endCxn id="5127" idx="0"/>
          </p:cNvCxnSpPr>
          <p:nvPr/>
        </p:nvCxnSpPr>
        <p:spPr bwMode="auto">
          <a:xfrm flipH="1">
            <a:off x="6619875" y="2741533"/>
            <a:ext cx="285750" cy="7429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5134" name="AutoShape 12"/>
          <p:cNvCxnSpPr>
            <a:cxnSpLocks noChangeShapeType="1"/>
            <a:endCxn id="5128" idx="0"/>
          </p:cNvCxnSpPr>
          <p:nvPr/>
        </p:nvCxnSpPr>
        <p:spPr bwMode="auto">
          <a:xfrm>
            <a:off x="6905625" y="2741533"/>
            <a:ext cx="228600" cy="7429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5135" name="AutoShape 13"/>
          <p:cNvCxnSpPr>
            <a:cxnSpLocks noChangeShapeType="1"/>
            <a:endCxn id="5129" idx="0"/>
          </p:cNvCxnSpPr>
          <p:nvPr/>
        </p:nvCxnSpPr>
        <p:spPr bwMode="auto">
          <a:xfrm flipH="1">
            <a:off x="7762875" y="2741533"/>
            <a:ext cx="285750" cy="7429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5136" name="AutoShape 14"/>
          <p:cNvCxnSpPr>
            <a:cxnSpLocks noChangeShapeType="1"/>
            <a:endCxn id="5130" idx="0"/>
          </p:cNvCxnSpPr>
          <p:nvPr/>
        </p:nvCxnSpPr>
        <p:spPr bwMode="auto">
          <a:xfrm>
            <a:off x="8048625" y="2741533"/>
            <a:ext cx="285750" cy="7429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5137" name="Oval 15"/>
          <p:cNvSpPr>
            <a:spLocks noChangeArrowheads="1"/>
          </p:cNvSpPr>
          <p:nvPr/>
        </p:nvSpPr>
        <p:spPr bwMode="auto">
          <a:xfrm>
            <a:off x="6762750" y="2455783"/>
            <a:ext cx="285750" cy="285750"/>
          </a:xfrm>
          <a:prstGeom prst="ellipse">
            <a:avLst/>
          </a:prstGeom>
          <a:solidFill>
            <a:srgbClr val="B5EDC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1800">
              <a:latin typeface="Calibri" pitchFamily="34" charset="0"/>
            </a:endParaRPr>
          </a:p>
        </p:txBody>
      </p:sp>
      <p:sp>
        <p:nvSpPr>
          <p:cNvPr id="5138" name="Oval 16"/>
          <p:cNvSpPr>
            <a:spLocks noChangeArrowheads="1"/>
          </p:cNvSpPr>
          <p:nvPr/>
        </p:nvSpPr>
        <p:spPr bwMode="auto">
          <a:xfrm>
            <a:off x="7905750" y="2455783"/>
            <a:ext cx="285750" cy="285750"/>
          </a:xfrm>
          <a:prstGeom prst="ellipse">
            <a:avLst/>
          </a:prstGeom>
          <a:solidFill>
            <a:srgbClr val="B5EDC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1800">
              <a:latin typeface="Calibri" pitchFamily="34" charset="0"/>
            </a:endParaRPr>
          </a:p>
        </p:txBody>
      </p:sp>
      <p:sp>
        <p:nvSpPr>
          <p:cNvPr id="5139" name="Text Box 17"/>
          <p:cNvSpPr txBox="1">
            <a:spLocks noChangeArrowheads="1"/>
          </p:cNvSpPr>
          <p:nvPr/>
        </p:nvSpPr>
        <p:spPr bwMode="auto">
          <a:xfrm>
            <a:off x="7636669" y="1676400"/>
            <a:ext cx="697706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800" b="1">
                <a:latin typeface="Calibri" pitchFamily="34" charset="0"/>
              </a:rPr>
              <a:t>max</a:t>
            </a:r>
          </a:p>
        </p:txBody>
      </p:sp>
      <p:sp>
        <p:nvSpPr>
          <p:cNvPr id="5140" name="Text Box 18"/>
          <p:cNvSpPr txBox="1">
            <a:spLocks noChangeArrowheads="1"/>
          </p:cNvSpPr>
          <p:nvPr/>
        </p:nvSpPr>
        <p:spPr bwMode="auto">
          <a:xfrm>
            <a:off x="8191500" y="2409825"/>
            <a:ext cx="914400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800" b="1" dirty="0">
                <a:latin typeface="Calibri" pitchFamily="34" charset="0"/>
              </a:rPr>
              <a:t>chance</a:t>
            </a:r>
          </a:p>
        </p:txBody>
      </p:sp>
      <p:sp>
        <p:nvSpPr>
          <p:cNvPr id="5141" name="Rectangle 8"/>
          <p:cNvSpPr>
            <a:spLocks noChangeArrowheads="1"/>
          </p:cNvSpPr>
          <p:nvPr/>
        </p:nvSpPr>
        <p:spPr bwMode="auto">
          <a:xfrm>
            <a:off x="6477000" y="3484483"/>
            <a:ext cx="285750" cy="228600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Calibri" pitchFamily="34" charset="0"/>
              </a:rPr>
              <a:t>10</a:t>
            </a:r>
          </a:p>
        </p:txBody>
      </p:sp>
      <p:sp>
        <p:nvSpPr>
          <p:cNvPr id="5142" name="Rectangle 9"/>
          <p:cNvSpPr>
            <a:spLocks noChangeArrowheads="1"/>
          </p:cNvSpPr>
          <p:nvPr/>
        </p:nvSpPr>
        <p:spPr bwMode="auto">
          <a:xfrm>
            <a:off x="6991350" y="3484483"/>
            <a:ext cx="285750" cy="228600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>
                <a:latin typeface="Calibri" pitchFamily="34" charset="0"/>
              </a:rPr>
              <a:t>10</a:t>
            </a:r>
          </a:p>
        </p:txBody>
      </p:sp>
      <p:sp>
        <p:nvSpPr>
          <p:cNvPr id="5143" name="Rectangle 10"/>
          <p:cNvSpPr>
            <a:spLocks noChangeArrowheads="1"/>
          </p:cNvSpPr>
          <p:nvPr/>
        </p:nvSpPr>
        <p:spPr bwMode="auto">
          <a:xfrm>
            <a:off x="7620000" y="3484483"/>
            <a:ext cx="285750" cy="228600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Calibri" pitchFamily="34" charset="0"/>
              </a:rPr>
              <a:t>9</a:t>
            </a:r>
          </a:p>
        </p:txBody>
      </p:sp>
      <p:sp>
        <p:nvSpPr>
          <p:cNvPr id="5144" name="Rectangle 11"/>
          <p:cNvSpPr>
            <a:spLocks noChangeArrowheads="1"/>
          </p:cNvSpPr>
          <p:nvPr/>
        </p:nvSpPr>
        <p:spPr bwMode="auto">
          <a:xfrm>
            <a:off x="8191500" y="3484483"/>
            <a:ext cx="285750" cy="228600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>
                <a:latin typeface="Calibri" pitchFamily="34" charset="0"/>
              </a:rPr>
              <a:t>100</a:t>
            </a:r>
          </a:p>
        </p:txBody>
      </p:sp>
    </p:spTree>
    <p:extLst>
      <p:ext uri="{BB962C8B-B14F-4D97-AF65-F5344CB8AC3E}">
        <p14:creationId xmlns:p14="http://schemas.microsoft.com/office/powerpoint/2010/main" val="90886334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9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94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9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94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94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94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Left-Right-Up Arrow 8"/>
          <p:cNvSpPr/>
          <p:nvPr/>
        </p:nvSpPr>
        <p:spPr>
          <a:xfrm>
            <a:off x="3771900" y="3028950"/>
            <a:ext cx="1600200" cy="1943100"/>
          </a:xfrm>
          <a:prstGeom prst="leftRightUpArrow">
            <a:avLst>
              <a:gd name="adj1" fmla="val 18522"/>
              <a:gd name="adj2" fmla="val 19062"/>
              <a:gd name="adj3" fmla="val 19062"/>
            </a:avLst>
          </a:prstGeom>
          <a:solidFill>
            <a:srgbClr val="E8D1FF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" name="Rounded Rectangle 11"/>
          <p:cNvSpPr/>
          <p:nvPr/>
        </p:nvSpPr>
        <p:spPr>
          <a:xfrm>
            <a:off x="5429250" y="3829050"/>
            <a:ext cx="3543300" cy="1885950"/>
          </a:xfrm>
          <a:prstGeom prst="roundRect">
            <a:avLst/>
          </a:prstGeom>
          <a:solidFill>
            <a:srgbClr val="00B050">
              <a:alpha val="16000"/>
            </a:srgb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" name="Rounded Rectangle 10"/>
          <p:cNvSpPr/>
          <p:nvPr/>
        </p:nvSpPr>
        <p:spPr>
          <a:xfrm>
            <a:off x="171450" y="3829050"/>
            <a:ext cx="3543300" cy="1885950"/>
          </a:xfrm>
          <a:prstGeom prst="roundRect">
            <a:avLst/>
          </a:prstGeom>
          <a:solidFill>
            <a:srgbClr val="0066CC">
              <a:alpha val="16000"/>
            </a:srgb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Rounded Rectangle 9"/>
          <p:cNvSpPr/>
          <p:nvPr/>
        </p:nvSpPr>
        <p:spPr>
          <a:xfrm>
            <a:off x="1714500" y="1943100"/>
            <a:ext cx="6134100" cy="1428750"/>
          </a:xfrm>
          <a:prstGeom prst="roundRect">
            <a:avLst/>
          </a:prstGeom>
          <a:solidFill>
            <a:srgbClr val="E8D1FF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Expectimax</a:t>
            </a:r>
            <a:r>
              <a:rPr lang="en-US" dirty="0" smtClean="0"/>
              <a:t> </a:t>
            </a:r>
            <a:r>
              <a:rPr lang="en-US" dirty="0" err="1" smtClean="0"/>
              <a:t>Pseudocode</a:t>
            </a:r>
            <a:endParaRPr lang="en-US" dirty="0" smtClean="0"/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>
          <a:xfrm>
            <a:off x="1828800" y="1943100"/>
            <a:ext cx="6172200" cy="2857500"/>
          </a:xfrm>
        </p:spPr>
        <p:txBody>
          <a:bodyPr/>
          <a:lstStyle/>
          <a:p>
            <a:pPr>
              <a:lnSpc>
                <a:spcPct val="80000"/>
              </a:lnSpc>
              <a:spcBef>
                <a:spcPts val="900"/>
              </a:spcBef>
              <a:buNone/>
            </a:pPr>
            <a:endParaRPr lang="en-US" sz="150" dirty="0"/>
          </a:p>
          <a:p>
            <a:pPr>
              <a:lnSpc>
                <a:spcPct val="80000"/>
              </a:lnSpc>
              <a:spcBef>
                <a:spcPts val="900"/>
              </a:spcBef>
              <a:buNone/>
            </a:pPr>
            <a:r>
              <a:rPr lang="en-US" sz="1800" dirty="0">
                <a:solidFill>
                  <a:srgbClr val="7030A0"/>
                </a:solidFill>
              </a:rPr>
              <a:t>def value(state):</a:t>
            </a:r>
          </a:p>
          <a:p>
            <a:pPr lvl="1">
              <a:lnSpc>
                <a:spcPct val="80000"/>
              </a:lnSpc>
              <a:buFont typeface="Wingdings" pitchFamily="2" charset="2"/>
              <a:buNone/>
            </a:pPr>
            <a:r>
              <a:rPr lang="en-US" sz="1800" dirty="0"/>
              <a:t>if the state is a terminal state: return the state’s utility</a:t>
            </a:r>
          </a:p>
          <a:p>
            <a:pPr lvl="1">
              <a:lnSpc>
                <a:spcPct val="80000"/>
              </a:lnSpc>
              <a:buFont typeface="Wingdings" pitchFamily="2" charset="2"/>
              <a:buNone/>
            </a:pPr>
            <a:r>
              <a:rPr lang="en-US" sz="1800" dirty="0"/>
              <a:t>if the next agent is </a:t>
            </a:r>
            <a:r>
              <a:rPr lang="en-US" sz="1800" dirty="0">
                <a:solidFill>
                  <a:srgbClr val="0070C0"/>
                </a:solidFill>
              </a:rPr>
              <a:t>MAX</a:t>
            </a:r>
            <a:r>
              <a:rPr lang="en-US" sz="1800" dirty="0"/>
              <a:t>: return </a:t>
            </a:r>
            <a:r>
              <a:rPr lang="en-US" sz="1800" dirty="0">
                <a:solidFill>
                  <a:srgbClr val="0070C0"/>
                </a:solidFill>
              </a:rPr>
              <a:t>max-value(state)</a:t>
            </a:r>
          </a:p>
          <a:p>
            <a:pPr lvl="1">
              <a:lnSpc>
                <a:spcPct val="80000"/>
              </a:lnSpc>
              <a:buFont typeface="Wingdings" pitchFamily="2" charset="2"/>
              <a:buNone/>
            </a:pPr>
            <a:r>
              <a:rPr lang="en-US" sz="1800" dirty="0"/>
              <a:t>if the next agent is </a:t>
            </a:r>
            <a:r>
              <a:rPr lang="en-US" sz="1800" dirty="0">
                <a:solidFill>
                  <a:srgbClr val="00B050"/>
                </a:solidFill>
              </a:rPr>
              <a:t>EXP</a:t>
            </a:r>
            <a:r>
              <a:rPr lang="en-US" sz="1800" dirty="0"/>
              <a:t>: return </a:t>
            </a:r>
            <a:r>
              <a:rPr lang="en-US" sz="1800" dirty="0">
                <a:solidFill>
                  <a:srgbClr val="00B050"/>
                </a:solidFill>
              </a:rPr>
              <a:t>exp-value(state)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5523768" y="3943350"/>
            <a:ext cx="3600450" cy="171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77" tIns="34289" rIns="68577" bIns="34289" numCol="1" anchor="t" anchorCtr="0" compatLnSpc="1">
            <a:prstTxWarp prst="textNoShape">
              <a:avLst/>
            </a:prstTxWarp>
          </a:bodyPr>
          <a:lstStyle/>
          <a:p>
            <a:pPr marL="257162" indent="-257162" defTabSz="685800" eaLnBrk="1" hangingPunct="1">
              <a:lnSpc>
                <a:spcPct val="80000"/>
              </a:lnSpc>
              <a:spcBef>
                <a:spcPts val="900"/>
              </a:spcBef>
              <a:buClr>
                <a:schemeClr val="accent2"/>
              </a:buClr>
              <a:defRPr/>
            </a:pPr>
            <a:r>
              <a:rPr lang="en-US" sz="1800" kern="0" dirty="0">
                <a:solidFill>
                  <a:srgbClr val="00B050"/>
                </a:solidFill>
                <a:latin typeface="Calibri" pitchFamily="34" charset="0"/>
                <a:cs typeface="+mn-cs"/>
              </a:rPr>
              <a:t>def exp-value(state):</a:t>
            </a:r>
          </a:p>
          <a:p>
            <a:pPr marL="557185" lvl="1" indent="-214303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Calibri" pitchFamily="34" charset="0"/>
              </a:rPr>
              <a:t>initialize v = </a:t>
            </a:r>
            <a:r>
              <a:rPr lang="en-US" sz="1800" kern="0" dirty="0">
                <a:latin typeface="Calibri" pitchFamily="34" charset="0"/>
                <a:cs typeface="Times New Roman" pitchFamily="18" charset="0"/>
              </a:rPr>
              <a:t>0</a:t>
            </a:r>
          </a:p>
          <a:p>
            <a:pPr marL="557185" lvl="1" indent="-214303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Calibri" pitchFamily="34" charset="0"/>
              </a:rPr>
              <a:t>for each successor of state:</a:t>
            </a:r>
          </a:p>
          <a:p>
            <a:pPr marL="557185" lvl="1" indent="-214303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Calibri" pitchFamily="34" charset="0"/>
              </a:rPr>
              <a:t>	</a:t>
            </a:r>
            <a:r>
              <a:rPr lang="en-US" sz="1800" kern="0" dirty="0" smtClean="0">
                <a:latin typeface="Calibri" pitchFamily="34" charset="0"/>
              </a:rPr>
              <a:t>  p </a:t>
            </a:r>
            <a:r>
              <a:rPr lang="en-US" sz="1800" kern="0" dirty="0">
                <a:latin typeface="Calibri" pitchFamily="34" charset="0"/>
              </a:rPr>
              <a:t>= </a:t>
            </a:r>
            <a:r>
              <a:rPr lang="en-US" sz="1800" kern="0" dirty="0" smtClean="0">
                <a:latin typeface="Calibri" pitchFamily="34" charset="0"/>
              </a:rPr>
              <a:t>probability(successor) </a:t>
            </a:r>
          </a:p>
          <a:p>
            <a:pPr marL="557185" lvl="1" indent="-214303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Calibri" pitchFamily="34" charset="0"/>
              </a:rPr>
              <a:t> </a:t>
            </a:r>
            <a:r>
              <a:rPr lang="en-US" sz="1800" kern="0" dirty="0" smtClean="0">
                <a:latin typeface="Calibri" pitchFamily="34" charset="0"/>
              </a:rPr>
              <a:t>     </a:t>
            </a:r>
            <a:r>
              <a:rPr lang="en-US" sz="1800" kern="0" dirty="0" smtClean="0">
                <a:latin typeface="Calibri" pitchFamily="34" charset="0"/>
              </a:rPr>
              <a:t>v += p * </a:t>
            </a:r>
            <a:r>
              <a:rPr lang="en-US" sz="1800" kern="0" dirty="0" smtClean="0">
                <a:solidFill>
                  <a:srgbClr val="7030A0"/>
                </a:solidFill>
                <a:latin typeface="Calibri" pitchFamily="34" charset="0"/>
              </a:rPr>
              <a:t>value(successor)</a:t>
            </a:r>
            <a:endParaRPr lang="en-US" sz="1800" kern="0" dirty="0" smtClean="0">
              <a:latin typeface="Calibri" pitchFamily="34" charset="0"/>
            </a:endParaRPr>
          </a:p>
          <a:p>
            <a:pPr marL="557185" lvl="1" indent="-214303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 smtClean="0">
                <a:latin typeface="Calibri" pitchFamily="34" charset="0"/>
              </a:rPr>
              <a:t>return </a:t>
            </a:r>
            <a:r>
              <a:rPr lang="en-US" sz="1800" kern="0" dirty="0">
                <a:latin typeface="Calibri" pitchFamily="34" charset="0"/>
              </a:rPr>
              <a:t>v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endParaRPr lang="en-US" sz="1800" kern="0" dirty="0">
              <a:latin typeface="Calibri" pitchFamily="34" charset="0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265968" y="3714750"/>
            <a:ext cx="4057650" cy="165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77" tIns="34289" rIns="68577" bIns="34289" numCol="1" anchor="t" anchorCtr="0" compatLnSpc="1">
            <a:prstTxWarp prst="textNoShape">
              <a:avLst/>
            </a:prstTxWarp>
          </a:bodyPr>
          <a:lstStyle/>
          <a:p>
            <a:pPr marL="257162" indent="-257162" defTabSz="685800" eaLnBrk="1" hangingPunct="1">
              <a:lnSpc>
                <a:spcPct val="80000"/>
              </a:lnSpc>
              <a:spcBef>
                <a:spcPts val="900"/>
              </a:spcBef>
              <a:buClr>
                <a:schemeClr val="accent2"/>
              </a:buClr>
              <a:defRPr/>
            </a:pPr>
            <a:endParaRPr lang="en-US" sz="825" kern="0" dirty="0">
              <a:solidFill>
                <a:srgbClr val="00B0F0"/>
              </a:solidFill>
              <a:latin typeface="Calibri" pitchFamily="34" charset="0"/>
              <a:cs typeface="+mn-cs"/>
            </a:endParaRPr>
          </a:p>
          <a:p>
            <a:pPr marL="257162" indent="-257162" defTabSz="685800" eaLnBrk="1" hangingPunct="1">
              <a:lnSpc>
                <a:spcPct val="80000"/>
              </a:lnSpc>
              <a:spcBef>
                <a:spcPts val="900"/>
              </a:spcBef>
              <a:buClr>
                <a:schemeClr val="accent2"/>
              </a:buClr>
              <a:defRPr/>
            </a:pPr>
            <a:r>
              <a:rPr lang="en-US" sz="1800" kern="0" dirty="0">
                <a:solidFill>
                  <a:srgbClr val="0070C0"/>
                </a:solidFill>
                <a:latin typeface="Calibri" pitchFamily="34" charset="0"/>
                <a:cs typeface="+mn-cs"/>
              </a:rPr>
              <a:t>def max-value(state):</a:t>
            </a:r>
          </a:p>
          <a:p>
            <a:pPr marL="557185" lvl="1" indent="-214303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Calibri" pitchFamily="34" charset="0"/>
              </a:rPr>
              <a:t>initialize v = </a:t>
            </a:r>
            <a:r>
              <a:rPr lang="en-US" sz="1800" kern="0" dirty="0">
                <a:cs typeface="Times New Roman" pitchFamily="18" charset="0"/>
              </a:rPr>
              <a:t>-∞</a:t>
            </a:r>
          </a:p>
          <a:p>
            <a:pPr marL="557185" lvl="1" indent="-214303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Calibri" pitchFamily="34" charset="0"/>
              </a:rPr>
              <a:t>for each successor of state:</a:t>
            </a:r>
          </a:p>
          <a:p>
            <a:pPr marL="857207" lvl="2" indent="-171442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defRPr/>
            </a:pPr>
            <a:r>
              <a:rPr lang="en-US" sz="1800" kern="0" dirty="0">
                <a:latin typeface="Calibri" pitchFamily="34" charset="0"/>
              </a:rPr>
              <a:t>v = max(v, </a:t>
            </a:r>
            <a:r>
              <a:rPr lang="en-US" sz="1800" kern="0" dirty="0">
                <a:solidFill>
                  <a:srgbClr val="7030A0"/>
                </a:solidFill>
                <a:latin typeface="Calibri" pitchFamily="34" charset="0"/>
              </a:rPr>
              <a:t>value(successor)</a:t>
            </a:r>
            <a:r>
              <a:rPr lang="en-US" sz="1800" kern="0" dirty="0">
                <a:latin typeface="Calibri" pitchFamily="34" charset="0"/>
              </a:rPr>
              <a:t>)</a:t>
            </a:r>
          </a:p>
          <a:p>
            <a:pPr marL="557185" lvl="1" indent="-214303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Calibri" pitchFamily="34" charset="0"/>
              </a:rPr>
              <a:t>return v</a:t>
            </a:r>
          </a:p>
        </p:txBody>
      </p:sp>
    </p:spTree>
    <p:extLst>
      <p:ext uri="{BB962C8B-B14F-4D97-AF65-F5344CB8AC3E}">
        <p14:creationId xmlns:p14="http://schemas.microsoft.com/office/powerpoint/2010/main" val="186926759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  <p:bldP spid="11" grpId="0" animBg="1"/>
      <p:bldP spid="7" grpId="0"/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Expectimax</a:t>
            </a:r>
            <a:r>
              <a:rPr lang="en-US" dirty="0" smtClean="0"/>
              <a:t> </a:t>
            </a:r>
            <a:r>
              <a:rPr lang="en-US" dirty="0" err="1" smtClean="0"/>
              <a:t>Pseudocode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514350" y="2114550"/>
            <a:ext cx="3543300" cy="1885950"/>
          </a:xfrm>
          <a:prstGeom prst="roundRect">
            <a:avLst/>
          </a:prstGeom>
          <a:solidFill>
            <a:srgbClr val="00B050">
              <a:alpha val="16000"/>
            </a:srgb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608868" y="2228850"/>
            <a:ext cx="3600450" cy="171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77" tIns="34289" rIns="68577" bIns="34289" numCol="1" anchor="t" anchorCtr="0" compatLnSpc="1">
            <a:prstTxWarp prst="textNoShape">
              <a:avLst/>
            </a:prstTxWarp>
          </a:bodyPr>
          <a:lstStyle/>
          <a:p>
            <a:pPr marL="257162" indent="-257162" defTabSz="685800" eaLnBrk="1" hangingPunct="1">
              <a:lnSpc>
                <a:spcPct val="80000"/>
              </a:lnSpc>
              <a:spcBef>
                <a:spcPts val="900"/>
              </a:spcBef>
              <a:buClr>
                <a:schemeClr val="accent2"/>
              </a:buClr>
              <a:defRPr/>
            </a:pPr>
            <a:r>
              <a:rPr lang="en-US" sz="1800" kern="0" dirty="0">
                <a:solidFill>
                  <a:srgbClr val="00B050"/>
                </a:solidFill>
                <a:latin typeface="Calibri" pitchFamily="34" charset="0"/>
                <a:cs typeface="+mn-cs"/>
              </a:rPr>
              <a:t>def exp-value(state):</a:t>
            </a:r>
          </a:p>
          <a:p>
            <a:pPr marL="557185" lvl="1" indent="-214303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Calibri" pitchFamily="34" charset="0"/>
              </a:rPr>
              <a:t>initialize v = </a:t>
            </a:r>
            <a:r>
              <a:rPr lang="en-US" sz="1800" kern="0" dirty="0">
                <a:latin typeface="Calibri" pitchFamily="34" charset="0"/>
                <a:cs typeface="Times New Roman" pitchFamily="18" charset="0"/>
              </a:rPr>
              <a:t>0</a:t>
            </a:r>
          </a:p>
          <a:p>
            <a:pPr marL="557185" lvl="1" indent="-214303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Calibri" pitchFamily="34" charset="0"/>
              </a:rPr>
              <a:t>for each successor of state:</a:t>
            </a:r>
          </a:p>
          <a:p>
            <a:pPr marL="557185" lvl="1" indent="-214303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Calibri" pitchFamily="34" charset="0"/>
              </a:rPr>
              <a:t>	</a:t>
            </a:r>
            <a:r>
              <a:rPr lang="en-US" sz="1800" kern="0" dirty="0" smtClean="0">
                <a:latin typeface="Calibri" pitchFamily="34" charset="0"/>
              </a:rPr>
              <a:t>p </a:t>
            </a:r>
            <a:r>
              <a:rPr lang="en-US" sz="1800" kern="0" dirty="0">
                <a:latin typeface="Calibri" pitchFamily="34" charset="0"/>
              </a:rPr>
              <a:t>= </a:t>
            </a:r>
            <a:r>
              <a:rPr lang="en-US" sz="1800" kern="0" dirty="0" smtClean="0">
                <a:latin typeface="Calibri" pitchFamily="34" charset="0"/>
              </a:rPr>
              <a:t>probability(successor) </a:t>
            </a:r>
          </a:p>
          <a:p>
            <a:pPr marL="557185" lvl="1" indent="-214303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Calibri" pitchFamily="34" charset="0"/>
              </a:rPr>
              <a:t> </a:t>
            </a:r>
            <a:r>
              <a:rPr lang="en-US" sz="1800" kern="0" dirty="0" smtClean="0">
                <a:latin typeface="Calibri" pitchFamily="34" charset="0"/>
              </a:rPr>
              <a:t>   </a:t>
            </a:r>
            <a:r>
              <a:rPr lang="en-US" sz="1800" kern="0" dirty="0" smtClean="0">
                <a:latin typeface="Calibri" pitchFamily="34" charset="0"/>
              </a:rPr>
              <a:t>v += p * </a:t>
            </a:r>
            <a:r>
              <a:rPr lang="en-US" sz="1800" kern="0" dirty="0" smtClean="0">
                <a:solidFill>
                  <a:srgbClr val="7030A0"/>
                </a:solidFill>
                <a:latin typeface="Calibri" pitchFamily="34" charset="0"/>
              </a:rPr>
              <a:t>value(successor)</a:t>
            </a:r>
            <a:endParaRPr lang="en-US" sz="1800" kern="0" dirty="0" smtClean="0">
              <a:latin typeface="Calibri" pitchFamily="34" charset="0"/>
            </a:endParaRPr>
          </a:p>
          <a:p>
            <a:pPr marL="557185" lvl="1" indent="-214303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 smtClean="0">
                <a:latin typeface="Calibri" pitchFamily="34" charset="0"/>
              </a:rPr>
              <a:t>return </a:t>
            </a:r>
            <a:r>
              <a:rPr lang="en-US" sz="1800" kern="0" dirty="0">
                <a:latin typeface="Calibri" pitchFamily="34" charset="0"/>
              </a:rPr>
              <a:t>v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endParaRPr lang="en-US" sz="1800" kern="0" dirty="0">
              <a:latin typeface="Calibri" pitchFamily="34" charset="0"/>
            </a:endParaRPr>
          </a:p>
        </p:txBody>
      </p:sp>
      <p:sp>
        <p:nvSpPr>
          <p:cNvPr id="6" name="Rectangle 7"/>
          <p:cNvSpPr>
            <a:spLocks noChangeArrowheads="1"/>
          </p:cNvSpPr>
          <p:nvPr/>
        </p:nvSpPr>
        <p:spPr bwMode="auto">
          <a:xfrm>
            <a:off x="5372100" y="3543300"/>
            <a:ext cx="491490" cy="393192"/>
          </a:xfrm>
          <a:prstGeom prst="rect">
            <a:avLst/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>
                <a:latin typeface="Calibri"/>
                <a:cs typeface="Calibri"/>
              </a:rPr>
              <a:t>5</a:t>
            </a:r>
          </a:p>
        </p:txBody>
      </p:sp>
      <p:sp>
        <p:nvSpPr>
          <p:cNvPr id="7" name="Rectangle 8"/>
          <p:cNvSpPr>
            <a:spLocks noChangeArrowheads="1"/>
          </p:cNvSpPr>
          <p:nvPr/>
        </p:nvSpPr>
        <p:spPr bwMode="auto">
          <a:xfrm>
            <a:off x="6355080" y="3543300"/>
            <a:ext cx="491490" cy="393192"/>
          </a:xfrm>
          <a:prstGeom prst="rect">
            <a:avLst/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>
                <a:latin typeface="Calibri"/>
                <a:cs typeface="Calibri"/>
              </a:rPr>
              <a:t>7</a:t>
            </a:r>
          </a:p>
        </p:txBody>
      </p:sp>
      <p:cxnSp>
        <p:nvCxnSpPr>
          <p:cNvPr id="8" name="AutoShape 13"/>
          <p:cNvCxnSpPr>
            <a:cxnSpLocks noChangeShapeType="1"/>
            <a:stCxn id="10" idx="4"/>
            <a:endCxn id="11" idx="0"/>
          </p:cNvCxnSpPr>
          <p:nvPr/>
        </p:nvCxnSpPr>
        <p:spPr bwMode="auto">
          <a:xfrm flipH="1">
            <a:off x="5617845" y="2663190"/>
            <a:ext cx="982980" cy="88011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9" name="AutoShape 14"/>
          <p:cNvCxnSpPr>
            <a:cxnSpLocks noChangeShapeType="1"/>
            <a:stCxn id="10" idx="4"/>
            <a:endCxn id="12" idx="0"/>
          </p:cNvCxnSpPr>
          <p:nvPr/>
        </p:nvCxnSpPr>
        <p:spPr bwMode="auto">
          <a:xfrm>
            <a:off x="6600825" y="2663190"/>
            <a:ext cx="0" cy="88011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</p:spPr>
      </p:cxnSp>
      <p:sp>
        <p:nvSpPr>
          <p:cNvPr id="10" name="Oval 16"/>
          <p:cNvSpPr>
            <a:spLocks noChangeArrowheads="1"/>
          </p:cNvSpPr>
          <p:nvPr/>
        </p:nvSpPr>
        <p:spPr bwMode="auto">
          <a:xfrm>
            <a:off x="6355080" y="2171700"/>
            <a:ext cx="491490" cy="491490"/>
          </a:xfrm>
          <a:prstGeom prst="ellipse">
            <a:avLst/>
          </a:prstGeom>
          <a:solidFill>
            <a:srgbClr val="B5EDC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1800">
              <a:latin typeface="Calibri"/>
              <a:cs typeface="Calibri"/>
            </a:endParaRP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5372100" y="3543300"/>
            <a:ext cx="491490" cy="393192"/>
          </a:xfrm>
          <a:prstGeom prst="rect">
            <a:avLst/>
          </a:prstGeom>
          <a:solidFill>
            <a:srgbClr val="E8D1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Calibri"/>
                <a:cs typeface="Calibri"/>
              </a:rPr>
              <a:t>8</a:t>
            </a: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6355080" y="3543300"/>
            <a:ext cx="491490" cy="393192"/>
          </a:xfrm>
          <a:prstGeom prst="rect">
            <a:avLst/>
          </a:prstGeom>
          <a:solidFill>
            <a:srgbClr val="E8D1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Calibri"/>
                <a:cs typeface="Calibri"/>
              </a:rPr>
              <a:t>24</a:t>
            </a: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7338060" y="3543300"/>
            <a:ext cx="491490" cy="393192"/>
          </a:xfrm>
          <a:prstGeom prst="rect">
            <a:avLst/>
          </a:prstGeom>
          <a:solidFill>
            <a:srgbClr val="E8D1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Calibri"/>
                <a:cs typeface="Calibri"/>
              </a:rPr>
              <a:t>-12</a:t>
            </a:r>
          </a:p>
        </p:txBody>
      </p:sp>
      <p:cxnSp>
        <p:nvCxnSpPr>
          <p:cNvPr id="14" name="AutoShape 14"/>
          <p:cNvCxnSpPr>
            <a:cxnSpLocks noChangeShapeType="1"/>
            <a:stCxn id="10" idx="4"/>
            <a:endCxn id="13" idx="0"/>
          </p:cNvCxnSpPr>
          <p:nvPr/>
        </p:nvCxnSpPr>
        <p:spPr bwMode="auto">
          <a:xfrm>
            <a:off x="6600825" y="2663190"/>
            <a:ext cx="982980" cy="88011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</p:spPr>
      </p:cxnSp>
      <p:sp>
        <p:nvSpPr>
          <p:cNvPr id="19" name="TextBox 18"/>
          <p:cNvSpPr txBox="1"/>
          <p:nvPr/>
        </p:nvSpPr>
        <p:spPr>
          <a:xfrm>
            <a:off x="5657850" y="2857500"/>
            <a:ext cx="62865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latin typeface="Calibri"/>
                <a:cs typeface="Calibri"/>
              </a:rPr>
              <a:t>1/2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172200" y="3028950"/>
            <a:ext cx="62865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latin typeface="Calibri"/>
                <a:cs typeface="Calibri"/>
              </a:rPr>
              <a:t>1/3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143750" y="2857500"/>
            <a:ext cx="62865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latin typeface="Calibri"/>
                <a:cs typeface="Calibri"/>
              </a:rPr>
              <a:t>1/6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600200" y="4572000"/>
            <a:ext cx="5829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latin typeface="Calibri" pitchFamily="34" charset="0"/>
              </a:rPr>
              <a:t>v = (1/2) (8) </a:t>
            </a:r>
            <a:r>
              <a:rPr lang="en-US" sz="1800" dirty="0" smtClean="0">
                <a:latin typeface="Calibri" pitchFamily="34" charset="0"/>
              </a:rPr>
              <a:t>+ </a:t>
            </a:r>
            <a:r>
              <a:rPr lang="en-US" sz="1800" dirty="0">
                <a:latin typeface="Calibri" pitchFamily="34" charset="0"/>
              </a:rPr>
              <a:t>(1/3) (24) </a:t>
            </a:r>
            <a:r>
              <a:rPr lang="en-US" sz="1800" dirty="0" smtClean="0">
                <a:latin typeface="Calibri" pitchFamily="34" charset="0"/>
              </a:rPr>
              <a:t>+ </a:t>
            </a:r>
            <a:r>
              <a:rPr lang="en-US" sz="1800" dirty="0">
                <a:latin typeface="Calibri" pitchFamily="34" charset="0"/>
              </a:rPr>
              <a:t>(1/6) (-12) = 10</a:t>
            </a:r>
          </a:p>
        </p:txBody>
      </p:sp>
    </p:spTree>
    <p:extLst>
      <p:ext uri="{BB962C8B-B14F-4D97-AF65-F5344CB8AC3E}">
        <p14:creationId xmlns:p14="http://schemas.microsoft.com/office/powerpoint/2010/main" val="152685252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 animBg="1"/>
      <p:bldP spid="7" grpId="0" animBg="1"/>
      <p:bldP spid="10" grpId="0" animBg="1"/>
      <p:bldP spid="11" grpId="0" animBg="1"/>
      <p:bldP spid="12" grpId="0" animBg="1"/>
      <p:bldP spid="13" grpId="0" animBg="1"/>
      <p:bldP spid="19" grpId="0"/>
      <p:bldP spid="20" grpId="0"/>
      <p:bldP spid="21" grpId="0"/>
      <p:bldP spid="2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Expectimax Example</a:t>
            </a:r>
          </a:p>
        </p:txBody>
      </p:sp>
      <p:grpSp>
        <p:nvGrpSpPr>
          <p:cNvPr id="51" name="Group 50"/>
          <p:cNvGrpSpPr/>
          <p:nvPr/>
        </p:nvGrpSpPr>
        <p:grpSpPr>
          <a:xfrm>
            <a:off x="1314450" y="2011680"/>
            <a:ext cx="6477000" cy="2960370"/>
            <a:chOff x="1219200" y="1992630"/>
            <a:chExt cx="6477000" cy="2960370"/>
          </a:xfrm>
        </p:grpSpPr>
        <p:sp>
          <p:nvSpPr>
            <p:cNvPr id="6149" name="AutoShape 4"/>
            <p:cNvSpPr>
              <a:spLocks noChangeArrowheads="1"/>
            </p:cNvSpPr>
            <p:nvPr/>
          </p:nvSpPr>
          <p:spPr bwMode="auto">
            <a:xfrm>
              <a:off x="4133850" y="1992630"/>
              <a:ext cx="652463" cy="521970"/>
            </a:xfrm>
            <a:prstGeom prst="triangle">
              <a:avLst>
                <a:gd name="adj" fmla="val 50000"/>
              </a:avLst>
            </a:prstGeom>
            <a:solidFill>
              <a:srgbClr val="99CCFF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/>
            </a:p>
          </p:txBody>
        </p:sp>
        <p:grpSp>
          <p:nvGrpSpPr>
            <p:cNvPr id="6150" name="Group 60"/>
            <p:cNvGrpSpPr>
              <a:grpSpLocks/>
            </p:cNvGrpSpPr>
            <p:nvPr/>
          </p:nvGrpSpPr>
          <p:grpSpPr bwMode="auto">
            <a:xfrm>
              <a:off x="1981200" y="3765550"/>
              <a:ext cx="381000" cy="1187450"/>
              <a:chOff x="1981200" y="3765550"/>
              <a:chExt cx="381000" cy="1187450"/>
            </a:xfrm>
          </p:grpSpPr>
          <p:cxnSp>
            <p:nvCxnSpPr>
              <p:cNvPr id="6190" name="AutoShape 13"/>
              <p:cNvCxnSpPr>
                <a:cxnSpLocks noChangeShapeType="1"/>
                <a:stCxn id="6182" idx="0"/>
              </p:cNvCxnSpPr>
              <p:nvPr/>
            </p:nvCxnSpPr>
            <p:spPr bwMode="auto">
              <a:xfrm>
                <a:off x="2173288" y="3765550"/>
                <a:ext cx="1588" cy="806450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lg" len="lg"/>
              </a:ln>
            </p:spPr>
          </p:cxnSp>
          <p:sp>
            <p:nvSpPr>
              <p:cNvPr id="6191" name="Rectangle 7"/>
              <p:cNvSpPr>
                <a:spLocks noChangeArrowheads="1"/>
              </p:cNvSpPr>
              <p:nvPr/>
            </p:nvSpPr>
            <p:spPr bwMode="auto">
              <a:xfrm>
                <a:off x="1981200" y="4648200"/>
                <a:ext cx="381000" cy="304800"/>
              </a:xfrm>
              <a:prstGeom prst="rect">
                <a:avLst/>
              </a:prstGeom>
              <a:solidFill>
                <a:srgbClr val="E8D1FF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800"/>
                  <a:t>12</a:t>
                </a:r>
              </a:p>
            </p:txBody>
          </p:sp>
        </p:grpSp>
        <p:grpSp>
          <p:nvGrpSpPr>
            <p:cNvPr id="6151" name="Group 61"/>
            <p:cNvGrpSpPr>
              <a:grpSpLocks/>
            </p:cNvGrpSpPr>
            <p:nvPr/>
          </p:nvGrpSpPr>
          <p:grpSpPr bwMode="auto">
            <a:xfrm>
              <a:off x="2173288" y="3765550"/>
              <a:ext cx="950912" cy="1187450"/>
              <a:chOff x="2173288" y="3765550"/>
              <a:chExt cx="950912" cy="1187450"/>
            </a:xfrm>
          </p:grpSpPr>
          <p:cxnSp>
            <p:nvCxnSpPr>
              <p:cNvPr id="6188" name="AutoShape 17"/>
              <p:cNvCxnSpPr>
                <a:cxnSpLocks noChangeShapeType="1"/>
                <a:stCxn id="6182" idx="0"/>
              </p:cNvCxnSpPr>
              <p:nvPr/>
            </p:nvCxnSpPr>
            <p:spPr bwMode="auto">
              <a:xfrm>
                <a:off x="2173288" y="3765550"/>
                <a:ext cx="763587" cy="822325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lg" len="lg"/>
              </a:ln>
            </p:spPr>
          </p:cxnSp>
          <p:sp>
            <p:nvSpPr>
              <p:cNvPr id="6189" name="Rectangle 7"/>
              <p:cNvSpPr>
                <a:spLocks noChangeArrowheads="1"/>
              </p:cNvSpPr>
              <p:nvPr/>
            </p:nvSpPr>
            <p:spPr bwMode="auto">
              <a:xfrm>
                <a:off x="2743200" y="4648200"/>
                <a:ext cx="381000" cy="304800"/>
              </a:xfrm>
              <a:prstGeom prst="rect">
                <a:avLst/>
              </a:prstGeom>
              <a:solidFill>
                <a:srgbClr val="E8D1FF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800"/>
                  <a:t>9</a:t>
                </a:r>
              </a:p>
            </p:txBody>
          </p:sp>
        </p:grpSp>
        <p:grpSp>
          <p:nvGrpSpPr>
            <p:cNvPr id="6152" name="Group 64"/>
            <p:cNvGrpSpPr>
              <a:grpSpLocks/>
            </p:cNvGrpSpPr>
            <p:nvPr/>
          </p:nvGrpSpPr>
          <p:grpSpPr bwMode="auto">
            <a:xfrm>
              <a:off x="6553200" y="3765550"/>
              <a:ext cx="381000" cy="1187450"/>
              <a:chOff x="6553200" y="3765550"/>
              <a:chExt cx="381000" cy="1187450"/>
            </a:xfrm>
          </p:grpSpPr>
          <p:cxnSp>
            <p:nvCxnSpPr>
              <p:cNvPr id="6186" name="AutoShape 33"/>
              <p:cNvCxnSpPr>
                <a:cxnSpLocks noChangeShapeType="1"/>
              </p:cNvCxnSpPr>
              <p:nvPr/>
            </p:nvCxnSpPr>
            <p:spPr bwMode="auto">
              <a:xfrm>
                <a:off x="6745288" y="3765550"/>
                <a:ext cx="1588" cy="806450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lg" len="lg"/>
              </a:ln>
            </p:spPr>
          </p:cxnSp>
          <p:sp>
            <p:nvSpPr>
              <p:cNvPr id="6187" name="Rectangle 7"/>
              <p:cNvSpPr>
                <a:spLocks noChangeArrowheads="1"/>
              </p:cNvSpPr>
              <p:nvPr/>
            </p:nvSpPr>
            <p:spPr bwMode="auto">
              <a:xfrm>
                <a:off x="6553200" y="4648200"/>
                <a:ext cx="381000" cy="304800"/>
              </a:xfrm>
              <a:prstGeom prst="rect">
                <a:avLst/>
              </a:prstGeom>
              <a:solidFill>
                <a:srgbClr val="E8D1FF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800"/>
                  <a:t>6</a:t>
                </a:r>
              </a:p>
            </p:txBody>
          </p:sp>
        </p:grpSp>
        <p:grpSp>
          <p:nvGrpSpPr>
            <p:cNvPr id="6153" name="Group 65"/>
            <p:cNvGrpSpPr>
              <a:grpSpLocks/>
            </p:cNvGrpSpPr>
            <p:nvPr/>
          </p:nvGrpSpPr>
          <p:grpSpPr bwMode="auto">
            <a:xfrm>
              <a:off x="6745288" y="3765550"/>
              <a:ext cx="950912" cy="1187450"/>
              <a:chOff x="6745288" y="3765550"/>
              <a:chExt cx="950912" cy="1187450"/>
            </a:xfrm>
          </p:grpSpPr>
          <p:cxnSp>
            <p:nvCxnSpPr>
              <p:cNvPr id="6184" name="AutoShape 37"/>
              <p:cNvCxnSpPr>
                <a:cxnSpLocks noChangeShapeType="1"/>
              </p:cNvCxnSpPr>
              <p:nvPr/>
            </p:nvCxnSpPr>
            <p:spPr bwMode="auto">
              <a:xfrm>
                <a:off x="6745288" y="3765550"/>
                <a:ext cx="763587" cy="822325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lg" len="lg"/>
              </a:ln>
            </p:spPr>
          </p:cxnSp>
          <p:sp>
            <p:nvSpPr>
              <p:cNvPr id="6185" name="Rectangle 7"/>
              <p:cNvSpPr>
                <a:spLocks noChangeArrowheads="1"/>
              </p:cNvSpPr>
              <p:nvPr/>
            </p:nvSpPr>
            <p:spPr bwMode="auto">
              <a:xfrm>
                <a:off x="7315200" y="4648200"/>
                <a:ext cx="381000" cy="304800"/>
              </a:xfrm>
              <a:prstGeom prst="rect">
                <a:avLst/>
              </a:prstGeom>
              <a:solidFill>
                <a:srgbClr val="E8D1FF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800"/>
                  <a:t>0</a:t>
                </a:r>
              </a:p>
            </p:txBody>
          </p:sp>
        </p:grpSp>
        <p:grpSp>
          <p:nvGrpSpPr>
            <p:cNvPr id="6154" name="Group 51"/>
            <p:cNvGrpSpPr>
              <a:grpSpLocks/>
            </p:cNvGrpSpPr>
            <p:nvPr/>
          </p:nvGrpSpPr>
          <p:grpSpPr bwMode="auto">
            <a:xfrm>
              <a:off x="1984375" y="2514600"/>
              <a:ext cx="2475707" cy="1250950"/>
              <a:chOff x="1984375" y="2514601"/>
              <a:chExt cx="2475709" cy="1250949"/>
            </a:xfrm>
          </p:grpSpPr>
          <p:sp>
            <p:nvSpPr>
              <p:cNvPr id="6182" name="AutoShape 6"/>
              <p:cNvSpPr>
                <a:spLocks noChangeArrowheads="1"/>
              </p:cNvSpPr>
              <p:nvPr/>
            </p:nvSpPr>
            <p:spPr bwMode="auto">
              <a:xfrm flipV="1">
                <a:off x="1984375" y="3460750"/>
                <a:ext cx="381000" cy="304800"/>
              </a:xfrm>
              <a:prstGeom prst="triangle">
                <a:avLst>
                  <a:gd name="adj" fmla="val 50000"/>
                </a:avLst>
              </a:prstGeom>
              <a:solidFill>
                <a:srgbClr val="CCCCCC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 sz="1800"/>
              </a:p>
            </p:txBody>
          </p:sp>
          <p:cxnSp>
            <p:nvCxnSpPr>
              <p:cNvPr id="6183" name="AutoShape 7"/>
              <p:cNvCxnSpPr>
                <a:cxnSpLocks noChangeShapeType="1"/>
                <a:stCxn id="6149" idx="3"/>
                <a:endCxn id="6167" idx="0"/>
              </p:cNvCxnSpPr>
              <p:nvPr/>
            </p:nvCxnSpPr>
            <p:spPr bwMode="auto">
              <a:xfrm flipH="1">
                <a:off x="2171700" y="2514601"/>
                <a:ext cx="2288384" cy="838199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lg" len="lg"/>
              </a:ln>
            </p:spPr>
          </p:cxnSp>
        </p:grpSp>
        <p:cxnSp>
          <p:nvCxnSpPr>
            <p:cNvPr id="6155" name="AutoShape 9"/>
            <p:cNvCxnSpPr>
              <a:cxnSpLocks noChangeShapeType="1"/>
              <a:stCxn id="6182" idx="0"/>
            </p:cNvCxnSpPr>
            <p:nvPr/>
          </p:nvCxnSpPr>
          <p:spPr bwMode="auto">
            <a:xfrm flipH="1">
              <a:off x="1412875" y="3765550"/>
              <a:ext cx="760413" cy="822325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sp>
          <p:nvSpPr>
            <p:cNvPr id="6156" name="Rectangle 7"/>
            <p:cNvSpPr>
              <a:spLocks noChangeArrowheads="1"/>
            </p:cNvSpPr>
            <p:nvPr/>
          </p:nvSpPr>
          <p:spPr bwMode="auto">
            <a:xfrm>
              <a:off x="1219200" y="4648200"/>
              <a:ext cx="381000" cy="304800"/>
            </a:xfrm>
            <a:prstGeom prst="rect">
              <a:avLst/>
            </a:prstGeom>
            <a:solidFill>
              <a:srgbClr val="E8D1FF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800" dirty="0"/>
                <a:t>3</a:t>
              </a:r>
            </a:p>
          </p:txBody>
        </p:sp>
        <p:cxnSp>
          <p:nvCxnSpPr>
            <p:cNvPr id="6157" name="AutoShape 21"/>
            <p:cNvCxnSpPr>
              <a:cxnSpLocks noChangeShapeType="1"/>
            </p:cNvCxnSpPr>
            <p:nvPr/>
          </p:nvCxnSpPr>
          <p:spPr bwMode="auto">
            <a:xfrm rot="5400000">
              <a:off x="4304507" y="2666206"/>
              <a:ext cx="304800" cy="1587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6158" name="AutoShape 21"/>
            <p:cNvCxnSpPr>
              <a:cxnSpLocks noChangeShapeType="1"/>
            </p:cNvCxnSpPr>
            <p:nvPr/>
          </p:nvCxnSpPr>
          <p:spPr bwMode="auto">
            <a:xfrm rot="5400000">
              <a:off x="2020094" y="3913981"/>
              <a:ext cx="304800" cy="1588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6159" name="Group 59"/>
            <p:cNvGrpSpPr>
              <a:grpSpLocks/>
            </p:cNvGrpSpPr>
            <p:nvPr/>
          </p:nvGrpSpPr>
          <p:grpSpPr bwMode="auto">
            <a:xfrm>
              <a:off x="4270375" y="2514600"/>
              <a:ext cx="381000" cy="1235075"/>
              <a:chOff x="4270375" y="2514601"/>
              <a:chExt cx="381000" cy="1235074"/>
            </a:xfrm>
          </p:grpSpPr>
          <p:sp>
            <p:nvSpPr>
              <p:cNvPr id="6180" name="AutoShape 20"/>
              <p:cNvSpPr>
                <a:spLocks noChangeArrowheads="1"/>
              </p:cNvSpPr>
              <p:nvPr/>
            </p:nvSpPr>
            <p:spPr bwMode="auto">
              <a:xfrm flipV="1">
                <a:off x="4270375" y="3444875"/>
                <a:ext cx="381000" cy="304800"/>
              </a:xfrm>
              <a:prstGeom prst="triangle">
                <a:avLst>
                  <a:gd name="adj" fmla="val 50000"/>
                </a:avLst>
              </a:prstGeom>
              <a:solidFill>
                <a:srgbClr val="CCCCCC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 sz="1800"/>
              </a:p>
            </p:txBody>
          </p:sp>
          <p:cxnSp>
            <p:nvCxnSpPr>
              <p:cNvPr id="6181" name="AutoShape 21"/>
              <p:cNvCxnSpPr>
                <a:cxnSpLocks noChangeShapeType="1"/>
                <a:stCxn id="6149" idx="3"/>
                <a:endCxn id="6165" idx="0"/>
              </p:cNvCxnSpPr>
              <p:nvPr/>
            </p:nvCxnSpPr>
            <p:spPr bwMode="auto">
              <a:xfrm flipH="1">
                <a:off x="4457700" y="2514601"/>
                <a:ext cx="2382" cy="761999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lg" len="lg"/>
              </a:ln>
            </p:spPr>
          </p:cxnSp>
        </p:grpSp>
        <p:grpSp>
          <p:nvGrpSpPr>
            <p:cNvPr id="6160" name="Group 58"/>
            <p:cNvGrpSpPr>
              <a:grpSpLocks/>
            </p:cNvGrpSpPr>
            <p:nvPr/>
          </p:nvGrpSpPr>
          <p:grpSpPr bwMode="auto">
            <a:xfrm>
              <a:off x="3505200" y="3762375"/>
              <a:ext cx="954088" cy="1190625"/>
              <a:chOff x="3505200" y="3762375"/>
              <a:chExt cx="954088" cy="1190625"/>
            </a:xfrm>
          </p:grpSpPr>
          <p:cxnSp>
            <p:nvCxnSpPr>
              <p:cNvPr id="6177" name="AutoShape 23"/>
              <p:cNvCxnSpPr>
                <a:cxnSpLocks noChangeShapeType="1"/>
              </p:cNvCxnSpPr>
              <p:nvPr/>
            </p:nvCxnSpPr>
            <p:spPr bwMode="auto">
              <a:xfrm flipH="1">
                <a:off x="3698875" y="3765550"/>
                <a:ext cx="760413" cy="822325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lg" len="lg"/>
              </a:ln>
            </p:spPr>
          </p:cxnSp>
          <p:sp>
            <p:nvSpPr>
              <p:cNvPr id="6178" name="Rectangle 7"/>
              <p:cNvSpPr>
                <a:spLocks noChangeArrowheads="1"/>
              </p:cNvSpPr>
              <p:nvPr/>
            </p:nvSpPr>
            <p:spPr bwMode="auto">
              <a:xfrm>
                <a:off x="3505200" y="4648200"/>
                <a:ext cx="381000" cy="304800"/>
              </a:xfrm>
              <a:prstGeom prst="rect">
                <a:avLst/>
              </a:prstGeom>
              <a:solidFill>
                <a:srgbClr val="E8D1FF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800"/>
                  <a:t>2</a:t>
                </a:r>
              </a:p>
            </p:txBody>
          </p:sp>
          <p:cxnSp>
            <p:nvCxnSpPr>
              <p:cNvPr id="6179" name="AutoShape 21"/>
              <p:cNvCxnSpPr>
                <a:cxnSpLocks noChangeShapeType="1"/>
              </p:cNvCxnSpPr>
              <p:nvPr/>
            </p:nvCxnSpPr>
            <p:spPr bwMode="auto">
              <a:xfrm rot="5400000">
                <a:off x="4306094" y="3913981"/>
                <a:ext cx="304800" cy="1588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grpSp>
          <p:nvGrpSpPr>
            <p:cNvPr id="6161" name="Group 61"/>
            <p:cNvGrpSpPr>
              <a:grpSpLocks/>
            </p:cNvGrpSpPr>
            <p:nvPr/>
          </p:nvGrpSpPr>
          <p:grpSpPr bwMode="auto">
            <a:xfrm>
              <a:off x="4460082" y="2514600"/>
              <a:ext cx="2477296" cy="1250950"/>
              <a:chOff x="4460079" y="2514600"/>
              <a:chExt cx="2477296" cy="1250950"/>
            </a:xfrm>
          </p:grpSpPr>
          <p:sp>
            <p:nvSpPr>
              <p:cNvPr id="6175" name="AutoShape 26"/>
              <p:cNvSpPr>
                <a:spLocks noChangeArrowheads="1"/>
              </p:cNvSpPr>
              <p:nvPr/>
            </p:nvSpPr>
            <p:spPr bwMode="auto">
              <a:xfrm flipV="1">
                <a:off x="6556375" y="3460750"/>
                <a:ext cx="381000" cy="304800"/>
              </a:xfrm>
              <a:prstGeom prst="triangle">
                <a:avLst>
                  <a:gd name="adj" fmla="val 50000"/>
                </a:avLst>
              </a:prstGeom>
              <a:solidFill>
                <a:srgbClr val="CCCCCC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 sz="1800"/>
              </a:p>
            </p:txBody>
          </p:sp>
          <p:cxnSp>
            <p:nvCxnSpPr>
              <p:cNvPr id="6176" name="AutoShape 27"/>
              <p:cNvCxnSpPr>
                <a:cxnSpLocks noChangeShapeType="1"/>
                <a:stCxn id="6149" idx="3"/>
                <a:endCxn id="6166" idx="0"/>
              </p:cNvCxnSpPr>
              <p:nvPr/>
            </p:nvCxnSpPr>
            <p:spPr bwMode="auto">
              <a:xfrm>
                <a:off x="4460079" y="2514600"/>
                <a:ext cx="2283618" cy="838200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lg" len="lg"/>
              </a:ln>
            </p:spPr>
          </p:cxnSp>
        </p:grpSp>
        <p:grpSp>
          <p:nvGrpSpPr>
            <p:cNvPr id="6162" name="Group 60"/>
            <p:cNvGrpSpPr>
              <a:grpSpLocks/>
            </p:cNvGrpSpPr>
            <p:nvPr/>
          </p:nvGrpSpPr>
          <p:grpSpPr bwMode="auto">
            <a:xfrm>
              <a:off x="5791200" y="3762375"/>
              <a:ext cx="954088" cy="1190625"/>
              <a:chOff x="5791200" y="3762375"/>
              <a:chExt cx="954088" cy="1190625"/>
            </a:xfrm>
          </p:grpSpPr>
          <p:cxnSp>
            <p:nvCxnSpPr>
              <p:cNvPr id="6172" name="AutoShape 29"/>
              <p:cNvCxnSpPr>
                <a:cxnSpLocks noChangeShapeType="1"/>
              </p:cNvCxnSpPr>
              <p:nvPr/>
            </p:nvCxnSpPr>
            <p:spPr bwMode="auto">
              <a:xfrm flipH="1">
                <a:off x="5984875" y="3765550"/>
                <a:ext cx="760413" cy="822325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lg" len="lg"/>
              </a:ln>
            </p:spPr>
          </p:cxnSp>
          <p:sp>
            <p:nvSpPr>
              <p:cNvPr id="6173" name="Rectangle 7"/>
              <p:cNvSpPr>
                <a:spLocks noChangeArrowheads="1"/>
              </p:cNvSpPr>
              <p:nvPr/>
            </p:nvSpPr>
            <p:spPr bwMode="auto">
              <a:xfrm>
                <a:off x="5791200" y="4648200"/>
                <a:ext cx="381000" cy="304800"/>
              </a:xfrm>
              <a:prstGeom prst="rect">
                <a:avLst/>
              </a:prstGeom>
              <a:solidFill>
                <a:srgbClr val="E8D1FF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800"/>
                  <a:t>15</a:t>
                </a:r>
              </a:p>
            </p:txBody>
          </p:sp>
          <p:cxnSp>
            <p:nvCxnSpPr>
              <p:cNvPr id="6174" name="AutoShape 21"/>
              <p:cNvCxnSpPr>
                <a:cxnSpLocks noChangeShapeType="1"/>
              </p:cNvCxnSpPr>
              <p:nvPr/>
            </p:nvCxnSpPr>
            <p:spPr bwMode="auto">
              <a:xfrm rot="5400000">
                <a:off x="6592094" y="3913981"/>
                <a:ext cx="304800" cy="1588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grpSp>
          <p:nvGrpSpPr>
            <p:cNvPr id="6163" name="Group 64"/>
            <p:cNvGrpSpPr>
              <a:grpSpLocks/>
            </p:cNvGrpSpPr>
            <p:nvPr/>
          </p:nvGrpSpPr>
          <p:grpSpPr bwMode="auto">
            <a:xfrm>
              <a:off x="4267200" y="3765550"/>
              <a:ext cx="381000" cy="1187450"/>
              <a:chOff x="6553200" y="3765550"/>
              <a:chExt cx="381000" cy="1187450"/>
            </a:xfrm>
          </p:grpSpPr>
          <p:cxnSp>
            <p:nvCxnSpPr>
              <p:cNvPr id="6170" name="AutoShape 33"/>
              <p:cNvCxnSpPr>
                <a:cxnSpLocks noChangeShapeType="1"/>
              </p:cNvCxnSpPr>
              <p:nvPr/>
            </p:nvCxnSpPr>
            <p:spPr bwMode="auto">
              <a:xfrm flipH="1">
                <a:off x="6745288" y="3765550"/>
                <a:ext cx="1" cy="818173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lg" len="lg"/>
              </a:ln>
            </p:spPr>
          </p:cxnSp>
          <p:sp>
            <p:nvSpPr>
              <p:cNvPr id="6171" name="Rectangle 7"/>
              <p:cNvSpPr>
                <a:spLocks noChangeArrowheads="1"/>
              </p:cNvSpPr>
              <p:nvPr/>
            </p:nvSpPr>
            <p:spPr bwMode="auto">
              <a:xfrm>
                <a:off x="6553200" y="4648200"/>
                <a:ext cx="381000" cy="304800"/>
              </a:xfrm>
              <a:prstGeom prst="rect">
                <a:avLst/>
              </a:prstGeom>
              <a:solidFill>
                <a:srgbClr val="E8D1FF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800"/>
                  <a:t>4</a:t>
                </a:r>
              </a:p>
            </p:txBody>
          </p:sp>
        </p:grpSp>
        <p:grpSp>
          <p:nvGrpSpPr>
            <p:cNvPr id="6164" name="Group 65"/>
            <p:cNvGrpSpPr>
              <a:grpSpLocks/>
            </p:cNvGrpSpPr>
            <p:nvPr/>
          </p:nvGrpSpPr>
          <p:grpSpPr bwMode="auto">
            <a:xfrm>
              <a:off x="4459288" y="3765550"/>
              <a:ext cx="950912" cy="1187450"/>
              <a:chOff x="6745288" y="3765550"/>
              <a:chExt cx="950912" cy="1187450"/>
            </a:xfrm>
          </p:grpSpPr>
          <p:cxnSp>
            <p:nvCxnSpPr>
              <p:cNvPr id="6168" name="AutoShape 37"/>
              <p:cNvCxnSpPr>
                <a:cxnSpLocks noChangeShapeType="1"/>
              </p:cNvCxnSpPr>
              <p:nvPr/>
            </p:nvCxnSpPr>
            <p:spPr bwMode="auto">
              <a:xfrm>
                <a:off x="6745288" y="3765550"/>
                <a:ext cx="763587" cy="822325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lg" len="lg"/>
              </a:ln>
            </p:spPr>
          </p:cxnSp>
          <p:sp>
            <p:nvSpPr>
              <p:cNvPr id="6169" name="Rectangle 7"/>
              <p:cNvSpPr>
                <a:spLocks noChangeArrowheads="1"/>
              </p:cNvSpPr>
              <p:nvPr/>
            </p:nvSpPr>
            <p:spPr bwMode="auto">
              <a:xfrm>
                <a:off x="7315200" y="4648200"/>
                <a:ext cx="381000" cy="304800"/>
              </a:xfrm>
              <a:prstGeom prst="rect">
                <a:avLst/>
              </a:prstGeom>
              <a:solidFill>
                <a:srgbClr val="E8D1FF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800"/>
                  <a:t>6</a:t>
                </a:r>
              </a:p>
            </p:txBody>
          </p:sp>
        </p:grpSp>
        <p:sp>
          <p:nvSpPr>
            <p:cNvPr id="6165" name="Oval 11"/>
            <p:cNvSpPr>
              <a:spLocks noChangeArrowheads="1"/>
            </p:cNvSpPr>
            <p:nvPr/>
          </p:nvSpPr>
          <p:spPr bwMode="auto">
            <a:xfrm>
              <a:off x="4191000" y="3276600"/>
              <a:ext cx="533400" cy="533400"/>
            </a:xfrm>
            <a:prstGeom prst="ellipse">
              <a:avLst/>
            </a:prstGeom>
            <a:solidFill>
              <a:srgbClr val="B5EDC2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800"/>
            </a:p>
          </p:txBody>
        </p:sp>
        <p:sp>
          <p:nvSpPr>
            <p:cNvPr id="6166" name="Oval 11"/>
            <p:cNvSpPr>
              <a:spLocks noChangeArrowheads="1"/>
            </p:cNvSpPr>
            <p:nvPr/>
          </p:nvSpPr>
          <p:spPr bwMode="auto">
            <a:xfrm>
              <a:off x="6477000" y="3352800"/>
              <a:ext cx="533400" cy="533400"/>
            </a:xfrm>
            <a:prstGeom prst="ellipse">
              <a:avLst/>
            </a:prstGeom>
            <a:solidFill>
              <a:srgbClr val="B5EDC2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800"/>
            </a:p>
          </p:txBody>
        </p:sp>
        <p:sp>
          <p:nvSpPr>
            <p:cNvPr id="6167" name="Oval 11"/>
            <p:cNvSpPr>
              <a:spLocks noChangeArrowheads="1"/>
            </p:cNvSpPr>
            <p:nvPr/>
          </p:nvSpPr>
          <p:spPr bwMode="auto">
            <a:xfrm>
              <a:off x="1905000" y="3352800"/>
              <a:ext cx="533400" cy="533400"/>
            </a:xfrm>
            <a:prstGeom prst="ellipse">
              <a:avLst/>
            </a:prstGeom>
            <a:solidFill>
              <a:srgbClr val="B5EDC2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5292703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Expectimax Pruning?</a:t>
            </a:r>
          </a:p>
        </p:txBody>
      </p:sp>
      <p:sp>
        <p:nvSpPr>
          <p:cNvPr id="77" name="AutoShape 4"/>
          <p:cNvSpPr>
            <a:spLocks noChangeArrowheads="1"/>
          </p:cNvSpPr>
          <p:nvPr/>
        </p:nvSpPr>
        <p:spPr bwMode="auto">
          <a:xfrm>
            <a:off x="4229101" y="2011680"/>
            <a:ext cx="652463" cy="521970"/>
          </a:xfrm>
          <a:prstGeom prst="triangle">
            <a:avLst>
              <a:gd name="adj" fmla="val 50000"/>
            </a:avLst>
          </a:prstGeom>
          <a:solidFill>
            <a:srgbClr val="99CCFF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/>
          </a:p>
        </p:txBody>
      </p:sp>
      <p:grpSp>
        <p:nvGrpSpPr>
          <p:cNvPr id="78" name="Group 60"/>
          <p:cNvGrpSpPr>
            <a:grpSpLocks/>
          </p:cNvGrpSpPr>
          <p:nvPr/>
        </p:nvGrpSpPr>
        <p:grpSpPr bwMode="auto">
          <a:xfrm>
            <a:off x="2076450" y="3784600"/>
            <a:ext cx="381000" cy="1187450"/>
            <a:chOff x="1981200" y="3765550"/>
            <a:chExt cx="381000" cy="1187450"/>
          </a:xfrm>
        </p:grpSpPr>
        <p:cxnSp>
          <p:nvCxnSpPr>
            <p:cNvPr id="118" name="AutoShape 13"/>
            <p:cNvCxnSpPr>
              <a:cxnSpLocks noChangeShapeType="1"/>
              <a:stCxn id="110" idx="0"/>
            </p:cNvCxnSpPr>
            <p:nvPr/>
          </p:nvCxnSpPr>
          <p:spPr bwMode="auto">
            <a:xfrm>
              <a:off x="2173288" y="3765550"/>
              <a:ext cx="1588" cy="80645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sp>
          <p:nvSpPr>
            <p:cNvPr id="119" name="Rectangle 7"/>
            <p:cNvSpPr>
              <a:spLocks noChangeArrowheads="1"/>
            </p:cNvSpPr>
            <p:nvPr/>
          </p:nvSpPr>
          <p:spPr bwMode="auto">
            <a:xfrm>
              <a:off x="1981200" y="4648200"/>
              <a:ext cx="381000" cy="304800"/>
            </a:xfrm>
            <a:prstGeom prst="rect">
              <a:avLst/>
            </a:prstGeom>
            <a:solidFill>
              <a:srgbClr val="E8D1FF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800"/>
                <a:t>12</a:t>
              </a:r>
            </a:p>
          </p:txBody>
        </p:sp>
      </p:grpSp>
      <p:grpSp>
        <p:nvGrpSpPr>
          <p:cNvPr id="79" name="Group 61"/>
          <p:cNvGrpSpPr>
            <a:grpSpLocks/>
          </p:cNvGrpSpPr>
          <p:nvPr/>
        </p:nvGrpSpPr>
        <p:grpSpPr bwMode="auto">
          <a:xfrm>
            <a:off x="2268538" y="3784600"/>
            <a:ext cx="950912" cy="1187450"/>
            <a:chOff x="2173288" y="3765550"/>
            <a:chExt cx="950912" cy="1187450"/>
          </a:xfrm>
        </p:grpSpPr>
        <p:cxnSp>
          <p:nvCxnSpPr>
            <p:cNvPr id="116" name="AutoShape 17"/>
            <p:cNvCxnSpPr>
              <a:cxnSpLocks noChangeShapeType="1"/>
              <a:stCxn id="110" idx="0"/>
            </p:cNvCxnSpPr>
            <p:nvPr/>
          </p:nvCxnSpPr>
          <p:spPr bwMode="auto">
            <a:xfrm>
              <a:off x="2173288" y="3765550"/>
              <a:ext cx="763587" cy="822325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sp>
          <p:nvSpPr>
            <p:cNvPr id="117" name="Rectangle 7"/>
            <p:cNvSpPr>
              <a:spLocks noChangeArrowheads="1"/>
            </p:cNvSpPr>
            <p:nvPr/>
          </p:nvSpPr>
          <p:spPr bwMode="auto">
            <a:xfrm>
              <a:off x="2743200" y="4648200"/>
              <a:ext cx="381000" cy="304800"/>
            </a:xfrm>
            <a:prstGeom prst="rect">
              <a:avLst/>
            </a:prstGeom>
            <a:solidFill>
              <a:srgbClr val="E8D1FF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800" dirty="0"/>
                <a:t>9</a:t>
              </a:r>
            </a:p>
          </p:txBody>
        </p:sp>
      </p:grpSp>
      <p:grpSp>
        <p:nvGrpSpPr>
          <p:cNvPr id="82" name="Group 51"/>
          <p:cNvGrpSpPr>
            <a:grpSpLocks/>
          </p:cNvGrpSpPr>
          <p:nvPr/>
        </p:nvGrpSpPr>
        <p:grpSpPr bwMode="auto">
          <a:xfrm>
            <a:off x="2079625" y="2533650"/>
            <a:ext cx="2475707" cy="1250950"/>
            <a:chOff x="1984375" y="2514601"/>
            <a:chExt cx="2475709" cy="1250949"/>
          </a:xfrm>
        </p:grpSpPr>
        <p:sp>
          <p:nvSpPr>
            <p:cNvPr id="110" name="AutoShape 6"/>
            <p:cNvSpPr>
              <a:spLocks noChangeArrowheads="1"/>
            </p:cNvSpPr>
            <p:nvPr/>
          </p:nvSpPr>
          <p:spPr bwMode="auto">
            <a:xfrm flipV="1">
              <a:off x="1984375" y="346075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CCCCCC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/>
            </a:p>
          </p:txBody>
        </p:sp>
        <p:cxnSp>
          <p:nvCxnSpPr>
            <p:cNvPr id="111" name="AutoShape 7"/>
            <p:cNvCxnSpPr>
              <a:cxnSpLocks noChangeShapeType="1"/>
              <a:stCxn id="77" idx="3"/>
              <a:endCxn id="95" idx="0"/>
            </p:cNvCxnSpPr>
            <p:nvPr/>
          </p:nvCxnSpPr>
          <p:spPr bwMode="auto">
            <a:xfrm flipH="1">
              <a:off x="2171700" y="2514601"/>
              <a:ext cx="2288384" cy="838199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</p:cxnSp>
      </p:grpSp>
      <p:cxnSp>
        <p:nvCxnSpPr>
          <p:cNvPr id="83" name="AutoShape 9"/>
          <p:cNvCxnSpPr>
            <a:cxnSpLocks noChangeShapeType="1"/>
            <a:stCxn id="110" idx="0"/>
          </p:cNvCxnSpPr>
          <p:nvPr/>
        </p:nvCxnSpPr>
        <p:spPr bwMode="auto">
          <a:xfrm flipH="1">
            <a:off x="1508125" y="3784600"/>
            <a:ext cx="760413" cy="82232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lg" len="lg"/>
          </a:ln>
        </p:spPr>
      </p:cxnSp>
      <p:sp>
        <p:nvSpPr>
          <p:cNvPr id="84" name="Rectangle 7"/>
          <p:cNvSpPr>
            <a:spLocks noChangeArrowheads="1"/>
          </p:cNvSpPr>
          <p:nvPr/>
        </p:nvSpPr>
        <p:spPr bwMode="auto">
          <a:xfrm>
            <a:off x="1314450" y="4667250"/>
            <a:ext cx="381000" cy="304800"/>
          </a:xfrm>
          <a:prstGeom prst="rect">
            <a:avLst/>
          </a:prstGeom>
          <a:solidFill>
            <a:srgbClr val="E8D1FF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/>
              <a:t>3</a:t>
            </a:r>
          </a:p>
        </p:txBody>
      </p:sp>
      <p:cxnSp>
        <p:nvCxnSpPr>
          <p:cNvPr id="85" name="AutoShape 21"/>
          <p:cNvCxnSpPr>
            <a:cxnSpLocks noChangeShapeType="1"/>
          </p:cNvCxnSpPr>
          <p:nvPr/>
        </p:nvCxnSpPr>
        <p:spPr bwMode="auto">
          <a:xfrm rot="5400000">
            <a:off x="4399757" y="2685256"/>
            <a:ext cx="304800" cy="1587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86" name="AutoShape 21"/>
          <p:cNvCxnSpPr>
            <a:cxnSpLocks noChangeShapeType="1"/>
          </p:cNvCxnSpPr>
          <p:nvPr/>
        </p:nvCxnSpPr>
        <p:spPr bwMode="auto">
          <a:xfrm rot="5400000">
            <a:off x="2115344" y="3933031"/>
            <a:ext cx="304800" cy="158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</p:cxnSp>
      <p:grpSp>
        <p:nvGrpSpPr>
          <p:cNvPr id="87" name="Group 59"/>
          <p:cNvGrpSpPr>
            <a:grpSpLocks/>
          </p:cNvGrpSpPr>
          <p:nvPr/>
        </p:nvGrpSpPr>
        <p:grpSpPr bwMode="auto">
          <a:xfrm>
            <a:off x="4365625" y="2533651"/>
            <a:ext cx="381000" cy="1235075"/>
            <a:chOff x="4270375" y="2514601"/>
            <a:chExt cx="381000" cy="1235074"/>
          </a:xfrm>
        </p:grpSpPr>
        <p:sp>
          <p:nvSpPr>
            <p:cNvPr id="108" name="AutoShape 20"/>
            <p:cNvSpPr>
              <a:spLocks noChangeArrowheads="1"/>
            </p:cNvSpPr>
            <p:nvPr/>
          </p:nvSpPr>
          <p:spPr bwMode="auto">
            <a:xfrm flipV="1">
              <a:off x="4270375" y="3444875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CCCCCC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/>
            </a:p>
          </p:txBody>
        </p:sp>
        <p:cxnSp>
          <p:nvCxnSpPr>
            <p:cNvPr id="109" name="AutoShape 21"/>
            <p:cNvCxnSpPr>
              <a:cxnSpLocks noChangeShapeType="1"/>
              <a:stCxn id="77" idx="3"/>
              <a:endCxn id="93" idx="0"/>
            </p:cNvCxnSpPr>
            <p:nvPr/>
          </p:nvCxnSpPr>
          <p:spPr bwMode="auto">
            <a:xfrm flipH="1">
              <a:off x="4457700" y="2514601"/>
              <a:ext cx="2382" cy="761999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</p:cxnSp>
      </p:grpSp>
      <p:grpSp>
        <p:nvGrpSpPr>
          <p:cNvPr id="88" name="Group 58"/>
          <p:cNvGrpSpPr>
            <a:grpSpLocks/>
          </p:cNvGrpSpPr>
          <p:nvPr/>
        </p:nvGrpSpPr>
        <p:grpSpPr bwMode="auto">
          <a:xfrm>
            <a:off x="3600450" y="3781425"/>
            <a:ext cx="954088" cy="1190625"/>
            <a:chOff x="3505200" y="3762375"/>
            <a:chExt cx="954088" cy="1190625"/>
          </a:xfrm>
        </p:grpSpPr>
        <p:cxnSp>
          <p:nvCxnSpPr>
            <p:cNvPr id="105" name="AutoShape 23"/>
            <p:cNvCxnSpPr>
              <a:cxnSpLocks noChangeShapeType="1"/>
            </p:cNvCxnSpPr>
            <p:nvPr/>
          </p:nvCxnSpPr>
          <p:spPr bwMode="auto">
            <a:xfrm flipH="1">
              <a:off x="3698875" y="3765550"/>
              <a:ext cx="760413" cy="822325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sp>
          <p:nvSpPr>
            <p:cNvPr id="106" name="Rectangle 7"/>
            <p:cNvSpPr>
              <a:spLocks noChangeArrowheads="1"/>
            </p:cNvSpPr>
            <p:nvPr/>
          </p:nvSpPr>
          <p:spPr bwMode="auto">
            <a:xfrm>
              <a:off x="3505200" y="4648200"/>
              <a:ext cx="381000" cy="304800"/>
            </a:xfrm>
            <a:prstGeom prst="rect">
              <a:avLst/>
            </a:prstGeom>
            <a:solidFill>
              <a:srgbClr val="E8D1FF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800"/>
                <a:t>2</a:t>
              </a:r>
            </a:p>
          </p:txBody>
        </p:sp>
        <p:cxnSp>
          <p:nvCxnSpPr>
            <p:cNvPr id="107" name="AutoShape 21"/>
            <p:cNvCxnSpPr>
              <a:cxnSpLocks noChangeShapeType="1"/>
            </p:cNvCxnSpPr>
            <p:nvPr/>
          </p:nvCxnSpPr>
          <p:spPr bwMode="auto">
            <a:xfrm rot="5400000">
              <a:off x="4306094" y="3913981"/>
              <a:ext cx="304800" cy="1588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</p:cxnSp>
      </p:grpSp>
      <p:sp>
        <p:nvSpPr>
          <p:cNvPr id="123" name="Rectangle 122"/>
          <p:cNvSpPr/>
          <p:nvPr/>
        </p:nvSpPr>
        <p:spPr>
          <a:xfrm>
            <a:off x="4514850" y="3886200"/>
            <a:ext cx="1543050" cy="8572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cxnSp>
        <p:nvCxnSpPr>
          <p:cNvPr id="98" name="AutoShape 33"/>
          <p:cNvCxnSpPr>
            <a:cxnSpLocks noChangeShapeType="1"/>
          </p:cNvCxnSpPr>
          <p:nvPr/>
        </p:nvCxnSpPr>
        <p:spPr bwMode="auto">
          <a:xfrm flipH="1">
            <a:off x="4542974" y="3784600"/>
            <a:ext cx="11567" cy="844550"/>
          </a:xfrm>
          <a:prstGeom prst="straightConnector1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 type="triangle" w="lg" len="lg"/>
          </a:ln>
        </p:spPr>
      </p:cxnSp>
      <p:sp>
        <p:nvSpPr>
          <p:cNvPr id="95" name="Oval 11"/>
          <p:cNvSpPr>
            <a:spLocks noChangeArrowheads="1"/>
          </p:cNvSpPr>
          <p:nvPr/>
        </p:nvSpPr>
        <p:spPr bwMode="auto">
          <a:xfrm>
            <a:off x="2000250" y="3371850"/>
            <a:ext cx="533400" cy="533400"/>
          </a:xfrm>
          <a:prstGeom prst="ellipse">
            <a:avLst/>
          </a:prstGeom>
          <a:solidFill>
            <a:srgbClr val="B5EDC2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1800"/>
          </a:p>
        </p:txBody>
      </p:sp>
      <p:cxnSp>
        <p:nvCxnSpPr>
          <p:cNvPr id="96" name="AutoShape 37"/>
          <p:cNvCxnSpPr>
            <a:cxnSpLocks noChangeShapeType="1"/>
          </p:cNvCxnSpPr>
          <p:nvPr/>
        </p:nvCxnSpPr>
        <p:spPr bwMode="auto">
          <a:xfrm>
            <a:off x="4554538" y="3784600"/>
            <a:ext cx="763587" cy="822326"/>
          </a:xfrm>
          <a:prstGeom prst="straightConnector1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 type="triangle" w="lg" len="lg"/>
          </a:ln>
        </p:spPr>
      </p:cxnSp>
      <p:sp>
        <p:nvSpPr>
          <p:cNvPr id="93" name="Oval 11"/>
          <p:cNvSpPr>
            <a:spLocks noChangeArrowheads="1"/>
          </p:cNvSpPr>
          <p:nvPr/>
        </p:nvSpPr>
        <p:spPr bwMode="auto">
          <a:xfrm>
            <a:off x="4286250" y="3295650"/>
            <a:ext cx="533400" cy="533400"/>
          </a:xfrm>
          <a:prstGeom prst="ellipse">
            <a:avLst/>
          </a:prstGeom>
          <a:solidFill>
            <a:srgbClr val="B5EDC2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180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5953" y="2143983"/>
            <a:ext cx="3202985" cy="2133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51529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Depth-Limited Expectimax</a:t>
            </a:r>
          </a:p>
        </p:txBody>
      </p:sp>
      <p:sp>
        <p:nvSpPr>
          <p:cNvPr id="9219" name="AutoShape 27"/>
          <p:cNvSpPr>
            <a:spLocks noChangeArrowheads="1"/>
          </p:cNvSpPr>
          <p:nvPr/>
        </p:nvSpPr>
        <p:spPr bwMode="auto">
          <a:xfrm>
            <a:off x="4130278" y="2057400"/>
            <a:ext cx="214313" cy="171450"/>
          </a:xfrm>
          <a:prstGeom prst="triangle">
            <a:avLst>
              <a:gd name="adj" fmla="val 50000"/>
            </a:avLst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Calibri"/>
              <a:cs typeface="Calibri"/>
            </a:endParaRPr>
          </a:p>
        </p:txBody>
      </p:sp>
      <p:cxnSp>
        <p:nvCxnSpPr>
          <p:cNvPr id="9220" name="AutoShape 28"/>
          <p:cNvCxnSpPr>
            <a:cxnSpLocks noChangeShapeType="1"/>
            <a:stCxn id="9219" idx="3"/>
            <a:endCxn id="9226" idx="0"/>
          </p:cNvCxnSpPr>
          <p:nvPr/>
        </p:nvCxnSpPr>
        <p:spPr bwMode="auto">
          <a:xfrm flipH="1">
            <a:off x="3808810" y="2228850"/>
            <a:ext cx="428625" cy="34409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221" name="AutoShape 29"/>
          <p:cNvCxnSpPr>
            <a:cxnSpLocks noChangeShapeType="1"/>
            <a:stCxn id="9219" idx="3"/>
            <a:endCxn id="9227" idx="0"/>
          </p:cNvCxnSpPr>
          <p:nvPr/>
        </p:nvCxnSpPr>
        <p:spPr bwMode="auto">
          <a:xfrm>
            <a:off x="4237435" y="2228850"/>
            <a:ext cx="429815" cy="34409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9226" name="Oval 34"/>
          <p:cNvSpPr>
            <a:spLocks noChangeArrowheads="1"/>
          </p:cNvSpPr>
          <p:nvPr/>
        </p:nvSpPr>
        <p:spPr bwMode="auto">
          <a:xfrm>
            <a:off x="3700462" y="2572941"/>
            <a:ext cx="215504" cy="214313"/>
          </a:xfrm>
          <a:prstGeom prst="ellipse">
            <a:avLst/>
          </a:prstGeom>
          <a:solidFill>
            <a:srgbClr val="B5EDC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1800">
              <a:latin typeface="Calibri"/>
              <a:cs typeface="Calibri"/>
            </a:endParaRPr>
          </a:p>
        </p:txBody>
      </p:sp>
      <p:sp>
        <p:nvSpPr>
          <p:cNvPr id="9227" name="Oval 35"/>
          <p:cNvSpPr>
            <a:spLocks noChangeArrowheads="1"/>
          </p:cNvSpPr>
          <p:nvPr/>
        </p:nvSpPr>
        <p:spPr bwMode="auto">
          <a:xfrm>
            <a:off x="4560094" y="2572941"/>
            <a:ext cx="214313" cy="214313"/>
          </a:xfrm>
          <a:prstGeom prst="ellipse">
            <a:avLst/>
          </a:prstGeom>
          <a:solidFill>
            <a:srgbClr val="B5EDC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1800">
              <a:latin typeface="Calibri"/>
              <a:cs typeface="Calibri"/>
            </a:endParaRPr>
          </a:p>
        </p:txBody>
      </p:sp>
      <p:cxnSp>
        <p:nvCxnSpPr>
          <p:cNvPr id="9234" name="AutoShape 43"/>
          <p:cNvCxnSpPr>
            <a:cxnSpLocks noChangeShapeType="1"/>
          </p:cNvCxnSpPr>
          <p:nvPr/>
        </p:nvCxnSpPr>
        <p:spPr bwMode="auto">
          <a:xfrm>
            <a:off x="3814762" y="2769394"/>
            <a:ext cx="214313" cy="559594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9235" name="Line 44"/>
          <p:cNvSpPr>
            <a:spLocks noChangeShapeType="1"/>
          </p:cNvSpPr>
          <p:nvPr/>
        </p:nvSpPr>
        <p:spPr bwMode="auto">
          <a:xfrm flipH="1">
            <a:off x="3643313" y="2769394"/>
            <a:ext cx="171450" cy="571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 sz="1800">
              <a:latin typeface="Calibri"/>
              <a:cs typeface="Calibri"/>
            </a:endParaRPr>
          </a:p>
        </p:txBody>
      </p:sp>
      <p:sp>
        <p:nvSpPr>
          <p:cNvPr id="9236" name="AutoShape 45"/>
          <p:cNvSpPr>
            <a:spLocks noChangeArrowheads="1"/>
          </p:cNvSpPr>
          <p:nvPr/>
        </p:nvSpPr>
        <p:spPr bwMode="auto">
          <a:xfrm>
            <a:off x="3529012" y="3340894"/>
            <a:ext cx="214313" cy="171450"/>
          </a:xfrm>
          <a:prstGeom prst="triangle">
            <a:avLst>
              <a:gd name="adj" fmla="val 50000"/>
            </a:avLst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Calibri"/>
              <a:cs typeface="Calibri"/>
            </a:endParaRPr>
          </a:p>
        </p:txBody>
      </p:sp>
      <p:cxnSp>
        <p:nvCxnSpPr>
          <p:cNvPr id="9238" name="AutoShape 47"/>
          <p:cNvCxnSpPr>
            <a:cxnSpLocks noChangeShapeType="1"/>
          </p:cNvCxnSpPr>
          <p:nvPr/>
        </p:nvCxnSpPr>
        <p:spPr bwMode="auto">
          <a:xfrm rot="16200000" flipH="1">
            <a:off x="3573066" y="3582591"/>
            <a:ext cx="228600" cy="8810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9239" name="Oval 39"/>
          <p:cNvSpPr>
            <a:spLocks noChangeArrowheads="1"/>
          </p:cNvSpPr>
          <p:nvPr/>
        </p:nvSpPr>
        <p:spPr bwMode="auto">
          <a:xfrm>
            <a:off x="3700462" y="2572941"/>
            <a:ext cx="214313" cy="214313"/>
          </a:xfrm>
          <a:prstGeom prst="ellipse">
            <a:avLst/>
          </a:prstGeom>
          <a:solidFill>
            <a:srgbClr val="B5EDC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1800">
              <a:latin typeface="Calibri"/>
              <a:cs typeface="Calibri"/>
            </a:endParaRPr>
          </a:p>
        </p:txBody>
      </p:sp>
      <p:sp>
        <p:nvSpPr>
          <p:cNvPr id="9240" name="AutoShape 45"/>
          <p:cNvSpPr>
            <a:spLocks noChangeArrowheads="1"/>
          </p:cNvSpPr>
          <p:nvPr/>
        </p:nvSpPr>
        <p:spPr bwMode="auto">
          <a:xfrm>
            <a:off x="3943350" y="3340894"/>
            <a:ext cx="214313" cy="171450"/>
          </a:xfrm>
          <a:prstGeom prst="triangle">
            <a:avLst>
              <a:gd name="adj" fmla="val 50000"/>
            </a:avLst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Calibri"/>
              <a:cs typeface="Calibri"/>
            </a:endParaRPr>
          </a:p>
        </p:txBody>
      </p:sp>
      <p:cxnSp>
        <p:nvCxnSpPr>
          <p:cNvPr id="9241" name="AutoShape 47"/>
          <p:cNvCxnSpPr>
            <a:cxnSpLocks noChangeShapeType="1"/>
          </p:cNvCxnSpPr>
          <p:nvPr/>
        </p:nvCxnSpPr>
        <p:spPr bwMode="auto">
          <a:xfrm rot="16200000" flipH="1">
            <a:off x="3990975" y="3574256"/>
            <a:ext cx="228600" cy="1047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9242" name="Line 48"/>
          <p:cNvSpPr>
            <a:spLocks noChangeShapeType="1"/>
          </p:cNvSpPr>
          <p:nvPr/>
        </p:nvSpPr>
        <p:spPr bwMode="auto">
          <a:xfrm flipH="1">
            <a:off x="3986213" y="3512344"/>
            <a:ext cx="66675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 sz="1800">
              <a:latin typeface="Calibri"/>
              <a:cs typeface="Calibri"/>
            </a:endParaRPr>
          </a:p>
        </p:txBody>
      </p:sp>
      <p:sp>
        <p:nvSpPr>
          <p:cNvPr id="9243" name="TextBox 33"/>
          <p:cNvSpPr txBox="1">
            <a:spLocks noChangeArrowheads="1"/>
          </p:cNvSpPr>
          <p:nvPr/>
        </p:nvSpPr>
        <p:spPr bwMode="auto">
          <a:xfrm>
            <a:off x="4531519" y="3283744"/>
            <a:ext cx="34817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 b="1">
                <a:latin typeface="Calibri"/>
                <a:cs typeface="Calibri"/>
              </a:rPr>
              <a:t>…</a:t>
            </a:r>
          </a:p>
        </p:txBody>
      </p:sp>
      <p:sp>
        <p:nvSpPr>
          <p:cNvPr id="9244" name="TextBox 34"/>
          <p:cNvSpPr txBox="1">
            <a:spLocks noChangeArrowheads="1"/>
          </p:cNvSpPr>
          <p:nvPr/>
        </p:nvSpPr>
        <p:spPr bwMode="auto">
          <a:xfrm>
            <a:off x="3902869" y="3912394"/>
            <a:ext cx="34817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 b="1">
                <a:latin typeface="Calibri"/>
                <a:cs typeface="Calibri"/>
              </a:rPr>
              <a:t>…</a:t>
            </a:r>
          </a:p>
        </p:txBody>
      </p:sp>
      <p:sp>
        <p:nvSpPr>
          <p:cNvPr id="36" name="Rectangle 35"/>
          <p:cNvSpPr/>
          <p:nvPr/>
        </p:nvSpPr>
        <p:spPr>
          <a:xfrm>
            <a:off x="3471863" y="4312444"/>
            <a:ext cx="571500" cy="400050"/>
          </a:xfrm>
          <a:prstGeom prst="rect">
            <a:avLst/>
          </a:prstGeom>
          <a:solidFill>
            <a:srgbClr val="E8D1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cs typeface="Calibri"/>
              </a:rPr>
              <a:t>492</a:t>
            </a:r>
          </a:p>
        </p:txBody>
      </p:sp>
      <p:sp>
        <p:nvSpPr>
          <p:cNvPr id="9246" name="Rectangle 38"/>
          <p:cNvSpPr>
            <a:spLocks noChangeArrowheads="1"/>
          </p:cNvSpPr>
          <p:nvPr/>
        </p:nvSpPr>
        <p:spPr bwMode="auto">
          <a:xfrm>
            <a:off x="4214813" y="4312444"/>
            <a:ext cx="571500" cy="400050"/>
          </a:xfrm>
          <a:prstGeom prst="rect">
            <a:avLst/>
          </a:prstGeom>
          <a:solidFill>
            <a:srgbClr val="E8D1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>
                <a:latin typeface="Calibri"/>
                <a:cs typeface="Calibri"/>
              </a:rPr>
              <a:t>362</a:t>
            </a:r>
          </a:p>
        </p:txBody>
      </p:sp>
      <p:sp>
        <p:nvSpPr>
          <p:cNvPr id="9247" name="TextBox 40"/>
          <p:cNvSpPr txBox="1">
            <a:spLocks noChangeArrowheads="1"/>
          </p:cNvSpPr>
          <p:nvPr/>
        </p:nvSpPr>
        <p:spPr bwMode="auto">
          <a:xfrm>
            <a:off x="4874419" y="4320779"/>
            <a:ext cx="34817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 b="1">
                <a:latin typeface="Calibri"/>
                <a:cs typeface="Calibri"/>
              </a:rPr>
              <a:t>…</a:t>
            </a:r>
          </a:p>
        </p:txBody>
      </p:sp>
      <p:sp>
        <p:nvSpPr>
          <p:cNvPr id="43" name="Freeform 42"/>
          <p:cNvSpPr/>
          <p:nvPr/>
        </p:nvSpPr>
        <p:spPr>
          <a:xfrm>
            <a:off x="3530204" y="3525441"/>
            <a:ext cx="259556" cy="777478"/>
          </a:xfrm>
          <a:custGeom>
            <a:avLst/>
            <a:gdLst>
              <a:gd name="connsiteX0" fmla="*/ 122829 w 354842"/>
              <a:gd name="connsiteY0" fmla="*/ 0 h 1037230"/>
              <a:gd name="connsiteX1" fmla="*/ 0 w 354842"/>
              <a:gd name="connsiteY1" fmla="*/ 191068 h 1037230"/>
              <a:gd name="connsiteX2" fmla="*/ 122829 w 354842"/>
              <a:gd name="connsiteY2" fmla="*/ 545910 h 1037230"/>
              <a:gd name="connsiteX3" fmla="*/ 327546 w 354842"/>
              <a:gd name="connsiteY3" fmla="*/ 832513 h 1037230"/>
              <a:gd name="connsiteX4" fmla="*/ 286603 w 354842"/>
              <a:gd name="connsiteY4" fmla="*/ 1037230 h 1037230"/>
              <a:gd name="connsiteX0" fmla="*/ 122829 w 354842"/>
              <a:gd name="connsiteY0" fmla="*/ 0 h 1037230"/>
              <a:gd name="connsiteX1" fmla="*/ 0 w 354842"/>
              <a:gd name="connsiteY1" fmla="*/ 419668 h 1037230"/>
              <a:gd name="connsiteX2" fmla="*/ 122829 w 354842"/>
              <a:gd name="connsiteY2" fmla="*/ 545910 h 1037230"/>
              <a:gd name="connsiteX3" fmla="*/ 327546 w 354842"/>
              <a:gd name="connsiteY3" fmla="*/ 832513 h 1037230"/>
              <a:gd name="connsiteX4" fmla="*/ 286603 w 354842"/>
              <a:gd name="connsiteY4" fmla="*/ 1037230 h 1037230"/>
              <a:gd name="connsiteX0" fmla="*/ 148229 w 355220"/>
              <a:gd name="connsiteY0" fmla="*/ 0 h 1037230"/>
              <a:gd name="connsiteX1" fmla="*/ 25400 w 355220"/>
              <a:gd name="connsiteY1" fmla="*/ 419668 h 1037230"/>
              <a:gd name="connsiteX2" fmla="*/ 300629 w 355220"/>
              <a:gd name="connsiteY2" fmla="*/ 545910 h 1037230"/>
              <a:gd name="connsiteX3" fmla="*/ 352946 w 355220"/>
              <a:gd name="connsiteY3" fmla="*/ 832513 h 1037230"/>
              <a:gd name="connsiteX4" fmla="*/ 312003 w 355220"/>
              <a:gd name="connsiteY4" fmla="*/ 1037230 h 1037230"/>
              <a:gd name="connsiteX0" fmla="*/ 148229 w 346122"/>
              <a:gd name="connsiteY0" fmla="*/ 0 h 1037230"/>
              <a:gd name="connsiteX1" fmla="*/ 25400 w 346122"/>
              <a:gd name="connsiteY1" fmla="*/ 419668 h 1037230"/>
              <a:gd name="connsiteX2" fmla="*/ 300629 w 346122"/>
              <a:gd name="connsiteY2" fmla="*/ 545910 h 1037230"/>
              <a:gd name="connsiteX3" fmla="*/ 200546 w 346122"/>
              <a:gd name="connsiteY3" fmla="*/ 832513 h 1037230"/>
              <a:gd name="connsiteX4" fmla="*/ 312003 w 346122"/>
              <a:gd name="connsiteY4" fmla="*/ 1037230 h 1037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6122" h="1037230">
                <a:moveTo>
                  <a:pt x="148229" y="0"/>
                </a:moveTo>
                <a:cubicBezTo>
                  <a:pt x="86814" y="50041"/>
                  <a:pt x="0" y="328683"/>
                  <a:pt x="25400" y="419668"/>
                </a:cubicBezTo>
                <a:cubicBezTo>
                  <a:pt x="50800" y="510653"/>
                  <a:pt x="271438" y="477103"/>
                  <a:pt x="300629" y="545910"/>
                </a:cubicBezTo>
                <a:cubicBezTo>
                  <a:pt x="329820" y="614718"/>
                  <a:pt x="198650" y="750626"/>
                  <a:pt x="200546" y="832513"/>
                </a:cubicBezTo>
                <a:cubicBezTo>
                  <a:pt x="202442" y="914400"/>
                  <a:pt x="346122" y="975815"/>
                  <a:pt x="312003" y="1037230"/>
                </a:cubicBezTo>
              </a:path>
            </a:pathLst>
          </a:custGeom>
          <a:ln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 sz="1800">
              <a:latin typeface="Calibri"/>
              <a:cs typeface="Calibri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3471863" y="3340894"/>
            <a:ext cx="342900" cy="285750"/>
          </a:xfrm>
          <a:prstGeom prst="rect">
            <a:avLst/>
          </a:prstGeom>
          <a:solidFill>
            <a:srgbClr val="E8D1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cs typeface="Calibri"/>
              </a:rPr>
              <a:t>400</a:t>
            </a:r>
          </a:p>
        </p:txBody>
      </p:sp>
      <p:sp>
        <p:nvSpPr>
          <p:cNvPr id="40" name="Rectangle 39"/>
          <p:cNvSpPr/>
          <p:nvPr/>
        </p:nvSpPr>
        <p:spPr>
          <a:xfrm>
            <a:off x="3929063" y="3340894"/>
            <a:ext cx="342900" cy="285750"/>
          </a:xfrm>
          <a:prstGeom prst="rect">
            <a:avLst/>
          </a:prstGeom>
          <a:solidFill>
            <a:srgbClr val="E8D1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cs typeface="Calibri"/>
              </a:rPr>
              <a:t>300</a:t>
            </a:r>
          </a:p>
        </p:txBody>
      </p:sp>
      <p:sp>
        <p:nvSpPr>
          <p:cNvPr id="42" name="Rounded Rectangular Callout 41"/>
          <p:cNvSpPr/>
          <p:nvPr/>
        </p:nvSpPr>
        <p:spPr>
          <a:xfrm>
            <a:off x="4874419" y="2680097"/>
            <a:ext cx="4269581" cy="1200150"/>
          </a:xfrm>
          <a:prstGeom prst="wedgeRoundRectCallout">
            <a:avLst>
              <a:gd name="adj1" fmla="val -62363"/>
              <a:gd name="adj2" fmla="val 20088"/>
              <a:gd name="adj3" fmla="val 16667"/>
            </a:avLst>
          </a:prstGeom>
          <a:ln>
            <a:solidFill>
              <a:srgbClr val="7030A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1800" dirty="0">
                <a:latin typeface="Calibri"/>
                <a:cs typeface="Calibri"/>
              </a:rPr>
              <a:t>Estimate of true </a:t>
            </a:r>
            <a:r>
              <a:rPr lang="en-US" sz="1800" dirty="0" err="1">
                <a:latin typeface="Calibri"/>
                <a:cs typeface="Calibri"/>
              </a:rPr>
              <a:t>expectimax</a:t>
            </a:r>
            <a:r>
              <a:rPr lang="en-US" sz="1800" dirty="0">
                <a:latin typeface="Calibri"/>
                <a:cs typeface="Calibri"/>
              </a:rPr>
              <a:t> value (which would require a lot of work to compute)</a:t>
            </a:r>
          </a:p>
        </p:txBody>
      </p:sp>
    </p:spTree>
    <p:extLst>
      <p:ext uri="{BB962C8B-B14F-4D97-AF65-F5344CB8AC3E}">
        <p14:creationId xmlns:p14="http://schemas.microsoft.com/office/powerpoint/2010/main" val="182957992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40" grpId="0" animBg="1"/>
      <p:bldP spid="4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1" y="1172816"/>
            <a:ext cx="6705600" cy="5026745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Probabilities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99511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86501" y="3143250"/>
            <a:ext cx="1247054" cy="117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21250" y="1874398"/>
            <a:ext cx="1151700" cy="1197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86738" y="4476903"/>
            <a:ext cx="1165622" cy="1327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Probabilities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US" sz="1500" dirty="0"/>
              <a:t>A </a:t>
            </a:r>
            <a:r>
              <a:rPr lang="en-US" sz="1500" dirty="0">
                <a:solidFill>
                  <a:srgbClr val="CC0000"/>
                </a:solidFill>
              </a:rPr>
              <a:t>random variable</a:t>
            </a:r>
            <a:r>
              <a:rPr lang="en-US" sz="1500" dirty="0"/>
              <a:t> represents an event whose outcome is unknown</a:t>
            </a:r>
          </a:p>
          <a:p>
            <a:pPr>
              <a:lnSpc>
                <a:spcPct val="80000"/>
              </a:lnSpc>
            </a:pPr>
            <a:r>
              <a:rPr lang="en-US" sz="1500" dirty="0"/>
              <a:t>A </a:t>
            </a:r>
            <a:r>
              <a:rPr lang="en-US" sz="1500" dirty="0">
                <a:solidFill>
                  <a:srgbClr val="CC0000"/>
                </a:solidFill>
              </a:rPr>
              <a:t>probability distribution</a:t>
            </a:r>
            <a:r>
              <a:rPr lang="en-US" sz="1500" dirty="0"/>
              <a:t> is an assignment of weights to outcomes</a:t>
            </a:r>
          </a:p>
          <a:p>
            <a:pPr>
              <a:lnSpc>
                <a:spcPct val="80000"/>
              </a:lnSpc>
            </a:pPr>
            <a:endParaRPr lang="en-US" sz="1500" dirty="0"/>
          </a:p>
          <a:p>
            <a:pPr>
              <a:lnSpc>
                <a:spcPct val="80000"/>
              </a:lnSpc>
            </a:pPr>
            <a:r>
              <a:rPr lang="en-US" sz="1500" dirty="0"/>
              <a:t>Example: Traffic on freeway</a:t>
            </a:r>
          </a:p>
          <a:p>
            <a:pPr lvl="1">
              <a:lnSpc>
                <a:spcPct val="80000"/>
              </a:lnSpc>
            </a:pPr>
            <a:r>
              <a:rPr lang="en-US" sz="1350" dirty="0"/>
              <a:t>Random variable: T = whether there’s traffic</a:t>
            </a:r>
          </a:p>
          <a:p>
            <a:pPr lvl="1">
              <a:lnSpc>
                <a:spcPct val="80000"/>
              </a:lnSpc>
            </a:pPr>
            <a:r>
              <a:rPr lang="en-US" sz="1350" dirty="0"/>
              <a:t>Outcomes: T in {none, light, heavy}</a:t>
            </a:r>
          </a:p>
          <a:p>
            <a:pPr lvl="1">
              <a:lnSpc>
                <a:spcPct val="80000"/>
              </a:lnSpc>
            </a:pPr>
            <a:r>
              <a:rPr lang="en-US" sz="1350" dirty="0"/>
              <a:t>Distribution: P(T=none) = 0.25, P(T=light) = 0.50, P(T=heavy) = 0.25</a:t>
            </a:r>
          </a:p>
          <a:p>
            <a:pPr>
              <a:lnSpc>
                <a:spcPct val="80000"/>
              </a:lnSpc>
            </a:pPr>
            <a:endParaRPr lang="en-US" sz="1500" dirty="0"/>
          </a:p>
          <a:p>
            <a:pPr>
              <a:lnSpc>
                <a:spcPct val="80000"/>
              </a:lnSpc>
            </a:pPr>
            <a:r>
              <a:rPr lang="en-US" sz="1500" dirty="0"/>
              <a:t>Some laws of probability (more later):</a:t>
            </a:r>
          </a:p>
          <a:p>
            <a:pPr lvl="1">
              <a:lnSpc>
                <a:spcPct val="80000"/>
              </a:lnSpc>
            </a:pPr>
            <a:r>
              <a:rPr lang="en-US" sz="1350" dirty="0"/>
              <a:t>Probabilities are always non-negative</a:t>
            </a:r>
          </a:p>
          <a:p>
            <a:pPr lvl="1">
              <a:lnSpc>
                <a:spcPct val="80000"/>
              </a:lnSpc>
            </a:pPr>
            <a:r>
              <a:rPr lang="en-US" sz="1350" dirty="0"/>
              <a:t>Probabilities over all possible outcomes sum to one</a:t>
            </a:r>
          </a:p>
          <a:p>
            <a:pPr>
              <a:lnSpc>
                <a:spcPct val="80000"/>
              </a:lnSpc>
            </a:pPr>
            <a:endParaRPr lang="en-US" sz="1500" dirty="0"/>
          </a:p>
          <a:p>
            <a:pPr>
              <a:lnSpc>
                <a:spcPct val="80000"/>
              </a:lnSpc>
            </a:pPr>
            <a:r>
              <a:rPr lang="en-US" sz="1500" dirty="0"/>
              <a:t>As we get more evidence, probabilities may change:</a:t>
            </a:r>
          </a:p>
          <a:p>
            <a:pPr lvl="1">
              <a:lnSpc>
                <a:spcPct val="80000"/>
              </a:lnSpc>
            </a:pPr>
            <a:r>
              <a:rPr lang="en-US" sz="1350" dirty="0"/>
              <a:t>P(T=heavy) = 0.25, P(T=heavy | Hour=8am) = 0.60</a:t>
            </a:r>
          </a:p>
          <a:p>
            <a:pPr lvl="1">
              <a:lnSpc>
                <a:spcPct val="80000"/>
              </a:lnSpc>
            </a:pPr>
            <a:r>
              <a:rPr lang="en-US" sz="1350" dirty="0"/>
              <a:t>We’ll talk about methods for reasoning and updating probabilities later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715250" y="2286000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itchFamily="34" charset="0"/>
              </a:rPr>
              <a:t>0.25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715250" y="3600450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itchFamily="34" charset="0"/>
              </a:rPr>
              <a:t>0.50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715250" y="4990669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itchFamily="34" charset="0"/>
              </a:rPr>
              <a:t>0.25</a:t>
            </a:r>
          </a:p>
        </p:txBody>
      </p:sp>
    </p:spTree>
    <p:extLst>
      <p:ext uri="{BB962C8B-B14F-4D97-AF65-F5344CB8AC3E}">
        <p14:creationId xmlns:p14="http://schemas.microsoft.com/office/powerpoint/2010/main" val="57221729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03639" y="4476903"/>
            <a:ext cx="1165622" cy="1295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657601" y="4457701"/>
            <a:ext cx="1232297" cy="1162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6387" name="Rectangle 3"/>
          <p:cNvSpPr>
            <a:spLocks noGrp="1" noChangeArrowheads="1"/>
          </p:cNvSpPr>
          <p:nvPr>
            <p:ph idx="1"/>
          </p:nvPr>
        </p:nvSpPr>
        <p:spPr>
          <a:xfrm>
            <a:off x="285750" y="1885951"/>
            <a:ext cx="6686550" cy="3394472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1950" dirty="0"/>
              <a:t>The expected value of a function of a random variable is the average, weighted by the probability distribution over outcomes</a:t>
            </a:r>
          </a:p>
          <a:p>
            <a:pPr lvl="4">
              <a:lnSpc>
                <a:spcPct val="90000"/>
              </a:lnSpc>
            </a:pPr>
            <a:endParaRPr lang="en-US" sz="1200" dirty="0"/>
          </a:p>
          <a:p>
            <a:pPr>
              <a:lnSpc>
                <a:spcPct val="90000"/>
              </a:lnSpc>
            </a:pPr>
            <a:r>
              <a:rPr lang="en-US" sz="1950" dirty="0"/>
              <a:t>Example: How long to get to the airport?</a:t>
            </a:r>
          </a:p>
          <a:p>
            <a:pPr lvl="1">
              <a:lnSpc>
                <a:spcPct val="90000"/>
              </a:lnSpc>
            </a:pPr>
            <a:endParaRPr lang="en-US" sz="1500" dirty="0"/>
          </a:p>
          <a:p>
            <a:pPr lvl="2">
              <a:lnSpc>
                <a:spcPct val="90000"/>
              </a:lnSpc>
            </a:pPr>
            <a:endParaRPr lang="en-US" sz="1500" dirty="0"/>
          </a:p>
        </p:txBody>
      </p:sp>
      <p:pic>
        <p:nvPicPr>
          <p:cNvPr id="30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35722" y="4467111"/>
            <a:ext cx="1151700" cy="1197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Expectations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323368" y="4029625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Calibri"/>
                <a:cs typeface="Calibri"/>
              </a:rPr>
              <a:t>0.25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037868" y="4029625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Calibri"/>
                <a:cs typeface="Calibri"/>
              </a:rPr>
              <a:t>0.50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752368" y="4029625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Calibri"/>
                <a:cs typeface="Calibri"/>
              </a:rPr>
              <a:t>0.25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08868" y="4029625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Calibri"/>
                <a:cs typeface="Calibri"/>
              </a:rPr>
              <a:t>Probability: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323368" y="3515275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Calibri"/>
                <a:cs typeface="Calibri"/>
              </a:rPr>
              <a:t>20 min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037868" y="3515275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Calibri"/>
                <a:cs typeface="Calibri"/>
              </a:rPr>
              <a:t>30 min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752368" y="3515275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Calibri"/>
                <a:cs typeface="Calibri"/>
              </a:rPr>
              <a:t>60 min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08868" y="3515275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Calibri"/>
                <a:cs typeface="Calibri"/>
              </a:rPr>
              <a:t>Time:</a:t>
            </a:r>
          </a:p>
        </p:txBody>
      </p:sp>
      <p:sp>
        <p:nvSpPr>
          <p:cNvPr id="19" name="Right Arrow 18"/>
          <p:cNvSpPr/>
          <p:nvPr/>
        </p:nvSpPr>
        <p:spPr>
          <a:xfrm>
            <a:off x="6743700" y="3621940"/>
            <a:ext cx="628650" cy="685800"/>
          </a:xfrm>
          <a:prstGeom prst="rightArrow">
            <a:avLst/>
          </a:prstGeom>
          <a:solidFill>
            <a:srgbClr val="99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atin typeface="Calibri"/>
              <a:cs typeface="Calibri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658100" y="3743875"/>
            <a:ext cx="9144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>
                <a:latin typeface="Calibri"/>
                <a:cs typeface="Calibri"/>
              </a:rPr>
              <a:t>35 min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457450" y="3793390"/>
            <a:ext cx="285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Calibri"/>
                <a:cs typeface="Calibri"/>
              </a:rPr>
              <a:t>x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171950" y="3793390"/>
            <a:ext cx="285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Calibri"/>
                <a:cs typeface="Calibri"/>
              </a:rPr>
              <a:t>x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886450" y="3793390"/>
            <a:ext cx="285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Calibri"/>
                <a:cs typeface="Calibri"/>
              </a:rPr>
              <a:t>x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314700" y="3679090"/>
            <a:ext cx="91440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>
                <a:latin typeface="Calibri"/>
                <a:cs typeface="Calibri"/>
              </a:rPr>
              <a:t>+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972050" y="3679090"/>
            <a:ext cx="91440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>
                <a:latin typeface="Calibri"/>
                <a:cs typeface="Calibri"/>
              </a:rPr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52595536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4" grpId="0"/>
      <p:bldP spid="15" grpId="0"/>
      <p:bldP spid="16" grpId="0"/>
      <p:bldP spid="17" grpId="0"/>
      <p:bldP spid="18" grpId="0"/>
      <p:bldP spid="19" grpId="0" animBg="1"/>
      <p:bldP spid="20" grpId="0"/>
      <p:bldP spid="21" grpId="0"/>
      <p:bldP spid="22" grpId="0"/>
      <p:bldP spid="23" grpId="0"/>
      <p:bldP spid="24" grpId="0"/>
      <p:bldP spid="2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Review: Adversarial </a:t>
            </a:r>
            <a:r>
              <a:rPr lang="en-US" dirty="0" smtClean="0"/>
              <a:t>Search (Minimax)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idx="1"/>
          </p:nvPr>
        </p:nvSpPr>
        <p:spPr>
          <a:xfrm>
            <a:off x="800559" y="1944156"/>
            <a:ext cx="4463652" cy="3394472"/>
          </a:xfrm>
        </p:spPr>
        <p:txBody>
          <a:bodyPr/>
          <a:lstStyle/>
          <a:p>
            <a:pPr eaLnBrk="1" hangingPunct="1"/>
            <a:r>
              <a:rPr lang="en-US" dirty="0" smtClean="0"/>
              <a:t>Minimax </a:t>
            </a:r>
            <a:r>
              <a:rPr lang="en-US" dirty="0"/>
              <a:t>search:</a:t>
            </a:r>
          </a:p>
          <a:p>
            <a:pPr lvl="1" eaLnBrk="1" hangingPunct="1"/>
            <a:r>
              <a:rPr lang="en-US" sz="2400" dirty="0"/>
              <a:t>A state-space search tree</a:t>
            </a:r>
          </a:p>
          <a:p>
            <a:pPr lvl="1" eaLnBrk="1" hangingPunct="1"/>
            <a:r>
              <a:rPr lang="en-US" sz="2400" dirty="0"/>
              <a:t>Players alternate turns</a:t>
            </a:r>
          </a:p>
          <a:p>
            <a:pPr lvl="1" eaLnBrk="1" hangingPunct="1"/>
            <a:r>
              <a:rPr lang="en-US" sz="2400" dirty="0"/>
              <a:t>Compute each node’s </a:t>
            </a:r>
            <a:r>
              <a:rPr lang="en-US" sz="2400" dirty="0" err="1">
                <a:solidFill>
                  <a:srgbClr val="CC0000"/>
                </a:solidFill>
              </a:rPr>
              <a:t>minimax</a:t>
            </a:r>
            <a:r>
              <a:rPr lang="en-US" sz="2400" dirty="0">
                <a:solidFill>
                  <a:srgbClr val="CC0000"/>
                </a:solidFill>
              </a:rPr>
              <a:t> value: </a:t>
            </a:r>
            <a:r>
              <a:rPr lang="en-US" sz="2400" dirty="0"/>
              <a:t>the best achievable utility against a rational (optimal) adversary</a:t>
            </a:r>
          </a:p>
        </p:txBody>
      </p:sp>
      <p:sp>
        <p:nvSpPr>
          <p:cNvPr id="12292" name="AutoShape 4"/>
          <p:cNvSpPr>
            <a:spLocks noChangeArrowheads="1"/>
          </p:cNvSpPr>
          <p:nvPr/>
        </p:nvSpPr>
        <p:spPr bwMode="auto">
          <a:xfrm>
            <a:off x="6572250" y="2601515"/>
            <a:ext cx="285750" cy="228600"/>
          </a:xfrm>
          <a:prstGeom prst="triangle">
            <a:avLst>
              <a:gd name="adj" fmla="val 50000"/>
            </a:avLst>
          </a:prstGeom>
          <a:solidFill>
            <a:srgbClr val="CCE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Calibri" pitchFamily="34" charset="0"/>
            </a:endParaRPr>
          </a:p>
        </p:txBody>
      </p:sp>
      <p:sp>
        <p:nvSpPr>
          <p:cNvPr id="12293" name="AutoShape 5"/>
          <p:cNvSpPr>
            <a:spLocks noChangeArrowheads="1"/>
          </p:cNvSpPr>
          <p:nvPr/>
        </p:nvSpPr>
        <p:spPr bwMode="auto">
          <a:xfrm rot="10800000">
            <a:off x="6000750" y="3344465"/>
            <a:ext cx="285750" cy="228600"/>
          </a:xfrm>
          <a:prstGeom prst="triangle">
            <a:avLst>
              <a:gd name="adj" fmla="val 50000"/>
            </a:avLst>
          </a:prstGeom>
          <a:solidFill>
            <a:srgbClr val="FF99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Calibri" pitchFamily="34" charset="0"/>
            </a:endParaRPr>
          </a:p>
        </p:txBody>
      </p:sp>
      <p:sp>
        <p:nvSpPr>
          <p:cNvPr id="12294" name="AutoShape 6"/>
          <p:cNvSpPr>
            <a:spLocks noChangeArrowheads="1"/>
          </p:cNvSpPr>
          <p:nvPr/>
        </p:nvSpPr>
        <p:spPr bwMode="auto">
          <a:xfrm rot="10800000">
            <a:off x="7143750" y="3344465"/>
            <a:ext cx="285750" cy="228600"/>
          </a:xfrm>
          <a:prstGeom prst="triangle">
            <a:avLst>
              <a:gd name="adj" fmla="val 50000"/>
            </a:avLst>
          </a:prstGeom>
          <a:solidFill>
            <a:srgbClr val="FF99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Calibri" pitchFamily="34" charset="0"/>
            </a:endParaRPr>
          </a:p>
        </p:txBody>
      </p:sp>
      <p:sp>
        <p:nvSpPr>
          <p:cNvPr id="12295" name="Rectangle 7"/>
          <p:cNvSpPr>
            <a:spLocks noChangeArrowheads="1"/>
          </p:cNvSpPr>
          <p:nvPr/>
        </p:nvSpPr>
        <p:spPr bwMode="auto">
          <a:xfrm>
            <a:off x="5715000" y="4316015"/>
            <a:ext cx="285750" cy="228600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>
                <a:latin typeface="Calibri" pitchFamily="34" charset="0"/>
              </a:rPr>
              <a:t>8</a:t>
            </a:r>
          </a:p>
        </p:txBody>
      </p:sp>
      <p:sp>
        <p:nvSpPr>
          <p:cNvPr id="12296" name="Rectangle 8"/>
          <p:cNvSpPr>
            <a:spLocks noChangeArrowheads="1"/>
          </p:cNvSpPr>
          <p:nvPr/>
        </p:nvSpPr>
        <p:spPr bwMode="auto">
          <a:xfrm>
            <a:off x="6229350" y="4316015"/>
            <a:ext cx="285750" cy="228600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>
                <a:latin typeface="Calibri" pitchFamily="34" charset="0"/>
              </a:rPr>
              <a:t>2</a:t>
            </a:r>
          </a:p>
        </p:txBody>
      </p:sp>
      <p:sp>
        <p:nvSpPr>
          <p:cNvPr id="12297" name="Rectangle 9"/>
          <p:cNvSpPr>
            <a:spLocks noChangeArrowheads="1"/>
          </p:cNvSpPr>
          <p:nvPr/>
        </p:nvSpPr>
        <p:spPr bwMode="auto">
          <a:xfrm>
            <a:off x="6858000" y="4316015"/>
            <a:ext cx="285750" cy="228600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>
                <a:latin typeface="Calibri" pitchFamily="34" charset="0"/>
              </a:rPr>
              <a:t>5</a:t>
            </a:r>
          </a:p>
        </p:txBody>
      </p:sp>
      <p:sp>
        <p:nvSpPr>
          <p:cNvPr id="12298" name="Rectangle 10"/>
          <p:cNvSpPr>
            <a:spLocks noChangeArrowheads="1"/>
          </p:cNvSpPr>
          <p:nvPr/>
        </p:nvSpPr>
        <p:spPr bwMode="auto">
          <a:xfrm>
            <a:off x="7429500" y="4316015"/>
            <a:ext cx="285750" cy="228600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>
                <a:latin typeface="Calibri" pitchFamily="34" charset="0"/>
              </a:rPr>
              <a:t>6</a:t>
            </a:r>
          </a:p>
        </p:txBody>
      </p:sp>
      <p:cxnSp>
        <p:nvCxnSpPr>
          <p:cNvPr id="12299" name="AutoShape 11"/>
          <p:cNvCxnSpPr>
            <a:cxnSpLocks noChangeShapeType="1"/>
            <a:stCxn id="12292" idx="3"/>
            <a:endCxn id="12293" idx="3"/>
          </p:cNvCxnSpPr>
          <p:nvPr/>
        </p:nvCxnSpPr>
        <p:spPr bwMode="auto">
          <a:xfrm flipH="1">
            <a:off x="6143625" y="2830115"/>
            <a:ext cx="571500" cy="5143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2300" name="AutoShape 12"/>
          <p:cNvCxnSpPr>
            <a:cxnSpLocks noChangeShapeType="1"/>
            <a:stCxn id="12292" idx="3"/>
            <a:endCxn id="12294" idx="3"/>
          </p:cNvCxnSpPr>
          <p:nvPr/>
        </p:nvCxnSpPr>
        <p:spPr bwMode="auto">
          <a:xfrm>
            <a:off x="6715125" y="2830115"/>
            <a:ext cx="571500" cy="5143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2301" name="AutoShape 13"/>
          <p:cNvCxnSpPr>
            <a:cxnSpLocks noChangeShapeType="1"/>
            <a:stCxn id="12293" idx="0"/>
            <a:endCxn id="12295" idx="0"/>
          </p:cNvCxnSpPr>
          <p:nvPr/>
        </p:nvCxnSpPr>
        <p:spPr bwMode="auto">
          <a:xfrm flipH="1">
            <a:off x="5857875" y="3573065"/>
            <a:ext cx="285750" cy="7429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2302" name="AutoShape 14"/>
          <p:cNvCxnSpPr>
            <a:cxnSpLocks noChangeShapeType="1"/>
            <a:stCxn id="12293" idx="0"/>
            <a:endCxn id="12296" idx="0"/>
          </p:cNvCxnSpPr>
          <p:nvPr/>
        </p:nvCxnSpPr>
        <p:spPr bwMode="auto">
          <a:xfrm>
            <a:off x="6143625" y="3573065"/>
            <a:ext cx="228600" cy="7429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2303" name="AutoShape 15"/>
          <p:cNvCxnSpPr>
            <a:cxnSpLocks noChangeShapeType="1"/>
            <a:stCxn id="12294" idx="0"/>
            <a:endCxn id="12297" idx="0"/>
          </p:cNvCxnSpPr>
          <p:nvPr/>
        </p:nvCxnSpPr>
        <p:spPr bwMode="auto">
          <a:xfrm flipH="1">
            <a:off x="7000875" y="3573065"/>
            <a:ext cx="285750" cy="7429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2304" name="AutoShape 16"/>
          <p:cNvCxnSpPr>
            <a:cxnSpLocks noChangeShapeType="1"/>
            <a:stCxn id="12294" idx="0"/>
            <a:endCxn id="12298" idx="0"/>
          </p:cNvCxnSpPr>
          <p:nvPr/>
        </p:nvCxnSpPr>
        <p:spPr bwMode="auto">
          <a:xfrm>
            <a:off x="7286625" y="3573065"/>
            <a:ext cx="285750" cy="7429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2305" name="Text Box 17"/>
          <p:cNvSpPr txBox="1">
            <a:spLocks noChangeArrowheads="1"/>
          </p:cNvSpPr>
          <p:nvPr/>
        </p:nvSpPr>
        <p:spPr bwMode="auto">
          <a:xfrm>
            <a:off x="6874669" y="2554367"/>
            <a:ext cx="669131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800" b="1">
                <a:latin typeface="Calibri" pitchFamily="34" charset="0"/>
              </a:rPr>
              <a:t>max</a:t>
            </a:r>
          </a:p>
        </p:txBody>
      </p:sp>
      <p:sp>
        <p:nvSpPr>
          <p:cNvPr id="12306" name="Text Box 18"/>
          <p:cNvSpPr txBox="1">
            <a:spLocks noChangeArrowheads="1"/>
          </p:cNvSpPr>
          <p:nvPr/>
        </p:nvSpPr>
        <p:spPr bwMode="auto">
          <a:xfrm>
            <a:off x="7364170" y="3240167"/>
            <a:ext cx="636830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800" b="1">
                <a:latin typeface="Calibri" pitchFamily="34" charset="0"/>
              </a:rPr>
              <a:t>min</a:t>
            </a:r>
          </a:p>
        </p:txBody>
      </p:sp>
      <p:grpSp>
        <p:nvGrpSpPr>
          <p:cNvPr id="2" name="Group 25"/>
          <p:cNvGrpSpPr>
            <a:grpSpLocks/>
          </p:cNvGrpSpPr>
          <p:nvPr/>
        </p:nvGrpSpPr>
        <p:grpSpPr bwMode="auto">
          <a:xfrm>
            <a:off x="6015924" y="3279517"/>
            <a:ext cx="1432440" cy="331916"/>
            <a:chOff x="6059424" y="3215640"/>
            <a:chExt cx="1909700" cy="442555"/>
          </a:xfrm>
        </p:grpSpPr>
        <p:sp>
          <p:nvSpPr>
            <p:cNvPr id="12316" name="TextBox 19"/>
            <p:cNvSpPr txBox="1">
              <a:spLocks noChangeArrowheads="1"/>
            </p:cNvSpPr>
            <p:nvPr/>
          </p:nvSpPr>
          <p:spPr bwMode="auto">
            <a:xfrm>
              <a:off x="6059424" y="3227308"/>
              <a:ext cx="376557" cy="430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500" dirty="0">
                  <a:latin typeface="Calibri" pitchFamily="34" charset="0"/>
                </a:rPr>
                <a:t>2</a:t>
              </a:r>
            </a:p>
          </p:txBody>
        </p:sp>
        <p:sp>
          <p:nvSpPr>
            <p:cNvPr id="12317" name="TextBox 20"/>
            <p:cNvSpPr txBox="1">
              <a:spLocks noChangeArrowheads="1"/>
            </p:cNvSpPr>
            <p:nvPr/>
          </p:nvSpPr>
          <p:spPr bwMode="auto">
            <a:xfrm>
              <a:off x="7592567" y="3215640"/>
              <a:ext cx="376557" cy="430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500" dirty="0">
                  <a:latin typeface="Calibri" pitchFamily="34" charset="0"/>
                </a:rPr>
                <a:t>5</a:t>
              </a:r>
            </a:p>
          </p:txBody>
        </p:sp>
      </p:grpSp>
      <p:sp>
        <p:nvSpPr>
          <p:cNvPr id="22" name="TextBox 21"/>
          <p:cNvSpPr txBox="1">
            <a:spLocks noChangeArrowheads="1"/>
          </p:cNvSpPr>
          <p:nvPr/>
        </p:nvSpPr>
        <p:spPr bwMode="auto">
          <a:xfrm>
            <a:off x="6572983" y="2564527"/>
            <a:ext cx="30168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>
                <a:latin typeface="Calibri" pitchFamily="34" charset="0"/>
              </a:rPr>
              <a:t>5</a:t>
            </a:r>
          </a:p>
        </p:txBody>
      </p:sp>
      <p:grpSp>
        <p:nvGrpSpPr>
          <p:cNvPr id="3" name="Group 26"/>
          <p:cNvGrpSpPr>
            <a:grpSpLocks/>
          </p:cNvGrpSpPr>
          <p:nvPr/>
        </p:nvGrpSpPr>
        <p:grpSpPr bwMode="auto">
          <a:xfrm>
            <a:off x="5600700" y="4144564"/>
            <a:ext cx="2286000" cy="1194064"/>
            <a:chOff x="5486400" y="4343400"/>
            <a:chExt cx="3048000" cy="1592332"/>
          </a:xfrm>
        </p:grpSpPr>
        <p:sp>
          <p:nvSpPr>
            <p:cNvPr id="23" name="Rounded Rectangle 22"/>
            <p:cNvSpPr/>
            <p:nvPr/>
          </p:nvSpPr>
          <p:spPr>
            <a:xfrm>
              <a:off x="5486400" y="4343400"/>
              <a:ext cx="3048000" cy="762118"/>
            </a:xfrm>
            <a:prstGeom prst="roundRect">
              <a:avLst/>
            </a:prstGeom>
            <a:noFill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latin typeface="Calibri" pitchFamily="34" charset="0"/>
              </a:endParaRPr>
            </a:p>
          </p:txBody>
        </p:sp>
        <p:sp>
          <p:nvSpPr>
            <p:cNvPr id="12315" name="Text Box 17"/>
            <p:cNvSpPr txBox="1">
              <a:spLocks noChangeArrowheads="1"/>
            </p:cNvSpPr>
            <p:nvPr/>
          </p:nvSpPr>
          <p:spPr bwMode="auto">
            <a:xfrm>
              <a:off x="5486400" y="5073824"/>
              <a:ext cx="3048000" cy="86190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800" b="1" dirty="0">
                  <a:latin typeface="Calibri" pitchFamily="34" charset="0"/>
                </a:rPr>
                <a:t>Terminal values:</a:t>
              </a:r>
              <a:br>
                <a:rPr lang="en-US" sz="1800" b="1" dirty="0">
                  <a:latin typeface="Calibri" pitchFamily="34" charset="0"/>
                </a:rPr>
              </a:br>
              <a:r>
                <a:rPr lang="en-US" sz="1800" b="1" dirty="0">
                  <a:latin typeface="Calibri" pitchFamily="34" charset="0"/>
                </a:rPr>
                <a:t>part of the game </a:t>
              </a:r>
            </a:p>
          </p:txBody>
        </p:sp>
      </p:grpSp>
      <p:grpSp>
        <p:nvGrpSpPr>
          <p:cNvPr id="4" name="Group 27"/>
          <p:cNvGrpSpPr>
            <a:grpSpLocks/>
          </p:cNvGrpSpPr>
          <p:nvPr/>
        </p:nvGrpSpPr>
        <p:grpSpPr bwMode="auto">
          <a:xfrm>
            <a:off x="5600700" y="1862310"/>
            <a:ext cx="2343150" cy="1852441"/>
            <a:chOff x="5334000" y="2748192"/>
            <a:chExt cx="3124200" cy="2469921"/>
          </a:xfrm>
        </p:grpSpPr>
        <p:sp>
          <p:nvSpPr>
            <p:cNvPr id="29" name="Rounded Rectangle 28"/>
            <p:cNvSpPr/>
            <p:nvPr/>
          </p:nvSpPr>
          <p:spPr>
            <a:xfrm>
              <a:off x="5334000" y="3541713"/>
              <a:ext cx="3124200" cy="1676400"/>
            </a:xfrm>
            <a:prstGeom prst="roundRect">
              <a:avLst/>
            </a:prstGeom>
            <a:noFill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latin typeface="Calibri" pitchFamily="34" charset="0"/>
              </a:endParaRPr>
            </a:p>
          </p:txBody>
        </p:sp>
        <p:sp>
          <p:nvSpPr>
            <p:cNvPr id="12313" name="Text Box 17"/>
            <p:cNvSpPr txBox="1">
              <a:spLocks noChangeArrowheads="1"/>
            </p:cNvSpPr>
            <p:nvPr/>
          </p:nvSpPr>
          <p:spPr bwMode="auto">
            <a:xfrm>
              <a:off x="5334000" y="2748192"/>
              <a:ext cx="3124200" cy="861775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800" b="1" dirty="0" err="1">
                  <a:latin typeface="Calibri" pitchFamily="34" charset="0"/>
                </a:rPr>
                <a:t>Minimax</a:t>
              </a:r>
              <a:r>
                <a:rPr lang="en-US" sz="1800" b="1" dirty="0">
                  <a:latin typeface="Calibri" pitchFamily="34" charset="0"/>
                </a:rPr>
                <a:t> values:</a:t>
              </a:r>
              <a:br>
                <a:rPr lang="en-US" sz="1800" b="1" dirty="0">
                  <a:latin typeface="Calibri" pitchFamily="34" charset="0"/>
                </a:rPr>
              </a:br>
              <a:r>
                <a:rPr lang="en-US" sz="1800" b="1" dirty="0">
                  <a:latin typeface="Calibri" pitchFamily="34" charset="0"/>
                </a:rPr>
                <a:t>computed recursively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3365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3"/>
          <p:cNvSpPr>
            <a:spLocks noGrp="1" noChangeArrowheads="1"/>
          </p:cNvSpPr>
          <p:nvPr>
            <p:ph idx="1"/>
          </p:nvPr>
        </p:nvSpPr>
        <p:spPr>
          <a:xfrm>
            <a:off x="342900" y="2000251"/>
            <a:ext cx="5429250" cy="3394472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1800" dirty="0">
                <a:latin typeface="Calibri"/>
                <a:cs typeface="Calibri"/>
              </a:rPr>
              <a:t>In </a:t>
            </a:r>
            <a:r>
              <a:rPr lang="en-US" sz="1800" dirty="0" err="1">
                <a:latin typeface="Calibri"/>
                <a:cs typeface="Calibri"/>
              </a:rPr>
              <a:t>expectimax</a:t>
            </a:r>
            <a:r>
              <a:rPr lang="en-US" sz="1800" dirty="0">
                <a:latin typeface="Calibri"/>
                <a:cs typeface="Calibri"/>
              </a:rPr>
              <a:t> search, we have a probabilistic model of how the opponent (or environment) will behave in any state</a:t>
            </a:r>
          </a:p>
          <a:p>
            <a:pPr lvl="1">
              <a:lnSpc>
                <a:spcPct val="80000"/>
              </a:lnSpc>
            </a:pPr>
            <a:r>
              <a:rPr lang="en-US" sz="1500" dirty="0">
                <a:latin typeface="Calibri"/>
                <a:cs typeface="Calibri"/>
              </a:rPr>
              <a:t>Model could be a simple uniform distribution (roll a die)</a:t>
            </a:r>
          </a:p>
          <a:p>
            <a:pPr lvl="1">
              <a:lnSpc>
                <a:spcPct val="80000"/>
              </a:lnSpc>
            </a:pPr>
            <a:r>
              <a:rPr lang="en-US" sz="1500" dirty="0">
                <a:latin typeface="Calibri"/>
                <a:cs typeface="Calibri"/>
              </a:rPr>
              <a:t>Model could be sophisticated and require a great deal of computation</a:t>
            </a:r>
          </a:p>
          <a:p>
            <a:pPr lvl="1">
              <a:lnSpc>
                <a:spcPct val="80000"/>
              </a:lnSpc>
            </a:pPr>
            <a:r>
              <a:rPr lang="en-US" sz="1500" dirty="0">
                <a:latin typeface="Calibri"/>
                <a:cs typeface="Calibri"/>
              </a:rPr>
              <a:t>We have a chance node for any outcome out of our control: opponent or environment</a:t>
            </a:r>
          </a:p>
          <a:p>
            <a:pPr lvl="1">
              <a:lnSpc>
                <a:spcPct val="80000"/>
              </a:lnSpc>
            </a:pPr>
            <a:r>
              <a:rPr lang="en-US" sz="1500" dirty="0">
                <a:latin typeface="Calibri"/>
                <a:cs typeface="Calibri"/>
              </a:rPr>
              <a:t>The model might say that adversarial actions are likely!</a:t>
            </a:r>
          </a:p>
          <a:p>
            <a:pPr>
              <a:lnSpc>
                <a:spcPct val="80000"/>
              </a:lnSpc>
            </a:pPr>
            <a:endParaRPr lang="en-US" sz="1800" dirty="0">
              <a:latin typeface="Calibri"/>
              <a:cs typeface="Calibri"/>
            </a:endParaRPr>
          </a:p>
          <a:p>
            <a:pPr>
              <a:lnSpc>
                <a:spcPct val="80000"/>
              </a:lnSpc>
            </a:pPr>
            <a:r>
              <a:rPr lang="en-US" sz="1800" dirty="0">
                <a:latin typeface="Calibri"/>
                <a:cs typeface="Calibri"/>
              </a:rPr>
              <a:t>For now, assume each chance node magically comes along with probabilities that specify the distribution over its outcomes</a:t>
            </a:r>
          </a:p>
        </p:txBody>
      </p:sp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Calibri"/>
                <a:cs typeface="Calibri"/>
              </a:rPr>
              <a:t>What Probabilities to Use?</a:t>
            </a:r>
          </a:p>
        </p:txBody>
      </p:sp>
      <p:grpSp>
        <p:nvGrpSpPr>
          <p:cNvPr id="11268" name="Group 50"/>
          <p:cNvGrpSpPr>
            <a:grpSpLocks/>
          </p:cNvGrpSpPr>
          <p:nvPr/>
        </p:nvGrpSpPr>
        <p:grpSpPr bwMode="auto">
          <a:xfrm>
            <a:off x="6286501" y="2114550"/>
            <a:ext cx="1732360" cy="2800350"/>
            <a:chOff x="3408" y="1248"/>
            <a:chExt cx="1455" cy="2352"/>
          </a:xfrm>
        </p:grpSpPr>
        <p:sp>
          <p:nvSpPr>
            <p:cNvPr id="11271" name="AutoShape 27"/>
            <p:cNvSpPr>
              <a:spLocks noChangeArrowheads="1"/>
            </p:cNvSpPr>
            <p:nvPr/>
          </p:nvSpPr>
          <p:spPr bwMode="auto">
            <a:xfrm>
              <a:off x="4141" y="1248"/>
              <a:ext cx="180" cy="144"/>
            </a:xfrm>
            <a:prstGeom prst="triangle">
              <a:avLst>
                <a:gd name="adj" fmla="val 50000"/>
              </a:avLst>
            </a:prstGeom>
            <a:solidFill>
              <a:srgbClr val="99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Calibri"/>
                <a:cs typeface="Calibri"/>
              </a:endParaRPr>
            </a:p>
          </p:txBody>
        </p:sp>
        <p:cxnSp>
          <p:nvCxnSpPr>
            <p:cNvPr id="11272" name="AutoShape 28"/>
            <p:cNvCxnSpPr>
              <a:cxnSpLocks noChangeShapeType="1"/>
              <a:stCxn id="11271" idx="3"/>
              <a:endCxn id="11278" idx="0"/>
            </p:cNvCxnSpPr>
            <p:nvPr/>
          </p:nvCxnSpPr>
          <p:spPr bwMode="auto">
            <a:xfrm flipH="1">
              <a:off x="3871" y="1392"/>
              <a:ext cx="360" cy="28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1273" name="AutoShape 29"/>
            <p:cNvCxnSpPr>
              <a:cxnSpLocks noChangeShapeType="1"/>
              <a:stCxn id="11271" idx="3"/>
              <a:endCxn id="11279" idx="0"/>
            </p:cNvCxnSpPr>
            <p:nvPr/>
          </p:nvCxnSpPr>
          <p:spPr bwMode="auto">
            <a:xfrm>
              <a:off x="4231" y="1392"/>
              <a:ext cx="361" cy="28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1274" name="AutoShape 30"/>
            <p:cNvCxnSpPr>
              <a:cxnSpLocks noChangeShapeType="1"/>
            </p:cNvCxnSpPr>
            <p:nvPr/>
          </p:nvCxnSpPr>
          <p:spPr bwMode="auto">
            <a:xfrm flipH="1">
              <a:off x="3690" y="1861"/>
              <a:ext cx="181" cy="47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1275" name="AutoShape 31"/>
            <p:cNvCxnSpPr>
              <a:cxnSpLocks noChangeShapeType="1"/>
            </p:cNvCxnSpPr>
            <p:nvPr/>
          </p:nvCxnSpPr>
          <p:spPr bwMode="auto">
            <a:xfrm>
              <a:off x="3871" y="1861"/>
              <a:ext cx="144" cy="47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1276" name="AutoShape 32"/>
            <p:cNvCxnSpPr>
              <a:cxnSpLocks noChangeShapeType="1"/>
            </p:cNvCxnSpPr>
            <p:nvPr/>
          </p:nvCxnSpPr>
          <p:spPr bwMode="auto">
            <a:xfrm flipH="1">
              <a:off x="4412" y="1861"/>
              <a:ext cx="180" cy="47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1277" name="AutoShape 33"/>
            <p:cNvCxnSpPr>
              <a:cxnSpLocks noChangeShapeType="1"/>
            </p:cNvCxnSpPr>
            <p:nvPr/>
          </p:nvCxnSpPr>
          <p:spPr bwMode="auto">
            <a:xfrm>
              <a:off x="4592" y="1861"/>
              <a:ext cx="180" cy="47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11278" name="Oval 34"/>
            <p:cNvSpPr>
              <a:spLocks noChangeArrowheads="1"/>
            </p:cNvSpPr>
            <p:nvPr/>
          </p:nvSpPr>
          <p:spPr bwMode="auto">
            <a:xfrm>
              <a:off x="3780" y="1681"/>
              <a:ext cx="181" cy="180"/>
            </a:xfrm>
            <a:prstGeom prst="ellipse">
              <a:avLst/>
            </a:prstGeom>
            <a:solidFill>
              <a:srgbClr val="B5EDC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Calibri"/>
                <a:cs typeface="Calibri"/>
              </a:endParaRPr>
            </a:p>
          </p:txBody>
        </p:sp>
        <p:sp>
          <p:nvSpPr>
            <p:cNvPr id="11279" name="Oval 35"/>
            <p:cNvSpPr>
              <a:spLocks noChangeArrowheads="1"/>
            </p:cNvSpPr>
            <p:nvPr/>
          </p:nvSpPr>
          <p:spPr bwMode="auto">
            <a:xfrm>
              <a:off x="4502" y="1681"/>
              <a:ext cx="180" cy="180"/>
            </a:xfrm>
            <a:prstGeom prst="ellipse">
              <a:avLst/>
            </a:prstGeom>
            <a:solidFill>
              <a:srgbClr val="B5EDC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Calibri"/>
                <a:cs typeface="Calibri"/>
              </a:endParaRPr>
            </a:p>
          </p:txBody>
        </p:sp>
        <p:sp>
          <p:nvSpPr>
            <p:cNvPr id="11283" name="Oval 40"/>
            <p:cNvSpPr>
              <a:spLocks noChangeArrowheads="1"/>
            </p:cNvSpPr>
            <p:nvPr/>
          </p:nvSpPr>
          <p:spPr bwMode="auto">
            <a:xfrm>
              <a:off x="3961" y="2331"/>
              <a:ext cx="180" cy="180"/>
            </a:xfrm>
            <a:prstGeom prst="ellipse">
              <a:avLst/>
            </a:prstGeom>
            <a:solidFill>
              <a:srgbClr val="B5EDC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Calibri"/>
                <a:cs typeface="Calibri"/>
              </a:endParaRPr>
            </a:p>
          </p:txBody>
        </p:sp>
        <p:sp>
          <p:nvSpPr>
            <p:cNvPr id="11284" name="Oval 41"/>
            <p:cNvSpPr>
              <a:spLocks noChangeArrowheads="1"/>
            </p:cNvSpPr>
            <p:nvPr/>
          </p:nvSpPr>
          <p:spPr bwMode="auto">
            <a:xfrm>
              <a:off x="4321" y="2331"/>
              <a:ext cx="181" cy="180"/>
            </a:xfrm>
            <a:prstGeom prst="ellipse">
              <a:avLst/>
            </a:prstGeom>
            <a:solidFill>
              <a:srgbClr val="B5EDC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Calibri"/>
                <a:cs typeface="Calibri"/>
              </a:endParaRPr>
            </a:p>
          </p:txBody>
        </p:sp>
        <p:sp>
          <p:nvSpPr>
            <p:cNvPr id="11285" name="Oval 42"/>
            <p:cNvSpPr>
              <a:spLocks noChangeArrowheads="1"/>
            </p:cNvSpPr>
            <p:nvPr/>
          </p:nvSpPr>
          <p:spPr bwMode="auto">
            <a:xfrm>
              <a:off x="4682" y="2331"/>
              <a:ext cx="181" cy="180"/>
            </a:xfrm>
            <a:prstGeom prst="ellipse">
              <a:avLst/>
            </a:prstGeom>
            <a:solidFill>
              <a:srgbClr val="B5EDC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Calibri"/>
                <a:cs typeface="Calibri"/>
              </a:endParaRPr>
            </a:p>
          </p:txBody>
        </p:sp>
        <p:cxnSp>
          <p:nvCxnSpPr>
            <p:cNvPr id="11286" name="AutoShape 43"/>
            <p:cNvCxnSpPr>
              <a:cxnSpLocks noChangeShapeType="1"/>
            </p:cNvCxnSpPr>
            <p:nvPr/>
          </p:nvCxnSpPr>
          <p:spPr bwMode="auto">
            <a:xfrm>
              <a:off x="3696" y="2496"/>
              <a:ext cx="180" cy="47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11287" name="Line 44"/>
            <p:cNvSpPr>
              <a:spLocks noChangeShapeType="1"/>
            </p:cNvSpPr>
            <p:nvPr/>
          </p:nvSpPr>
          <p:spPr bwMode="auto">
            <a:xfrm flipH="1">
              <a:off x="3552" y="2496"/>
              <a:ext cx="144" cy="4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 sz="1800">
                <a:latin typeface="Calibri"/>
                <a:cs typeface="Calibri"/>
              </a:endParaRPr>
            </a:p>
          </p:txBody>
        </p:sp>
        <p:sp>
          <p:nvSpPr>
            <p:cNvPr id="11288" name="AutoShape 45"/>
            <p:cNvSpPr>
              <a:spLocks noChangeArrowheads="1"/>
            </p:cNvSpPr>
            <p:nvPr/>
          </p:nvSpPr>
          <p:spPr bwMode="auto">
            <a:xfrm>
              <a:off x="3456" y="2976"/>
              <a:ext cx="180" cy="144"/>
            </a:xfrm>
            <a:prstGeom prst="triangle">
              <a:avLst>
                <a:gd name="adj" fmla="val 50000"/>
              </a:avLst>
            </a:prstGeom>
            <a:solidFill>
              <a:srgbClr val="99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Calibri"/>
                <a:cs typeface="Calibri"/>
              </a:endParaRPr>
            </a:p>
          </p:txBody>
        </p:sp>
        <p:cxnSp>
          <p:nvCxnSpPr>
            <p:cNvPr id="11290" name="AutoShape 47"/>
            <p:cNvCxnSpPr>
              <a:cxnSpLocks noChangeShapeType="1"/>
            </p:cNvCxnSpPr>
            <p:nvPr/>
          </p:nvCxnSpPr>
          <p:spPr bwMode="auto">
            <a:xfrm>
              <a:off x="3552" y="3120"/>
              <a:ext cx="180" cy="47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11291" name="Line 48"/>
            <p:cNvSpPr>
              <a:spLocks noChangeShapeType="1"/>
            </p:cNvSpPr>
            <p:nvPr/>
          </p:nvSpPr>
          <p:spPr bwMode="auto">
            <a:xfrm flipH="1">
              <a:off x="3408" y="3120"/>
              <a:ext cx="144" cy="4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 sz="1800">
                <a:latin typeface="Calibri"/>
                <a:cs typeface="Calibri"/>
              </a:endParaRPr>
            </a:p>
          </p:txBody>
        </p:sp>
        <p:sp>
          <p:nvSpPr>
            <p:cNvPr id="11292" name="Oval 39"/>
            <p:cNvSpPr>
              <a:spLocks noChangeArrowheads="1"/>
            </p:cNvSpPr>
            <p:nvPr/>
          </p:nvSpPr>
          <p:spPr bwMode="auto">
            <a:xfrm>
              <a:off x="3600" y="2331"/>
              <a:ext cx="180" cy="180"/>
            </a:xfrm>
            <a:prstGeom prst="ellipse">
              <a:avLst/>
            </a:prstGeom>
            <a:solidFill>
              <a:srgbClr val="B5EDC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Calibri"/>
                <a:cs typeface="Calibri"/>
              </a:endParaRPr>
            </a:p>
          </p:txBody>
        </p:sp>
      </p:grpSp>
      <p:sp>
        <p:nvSpPr>
          <p:cNvPr id="11269" name="Text Box 51"/>
          <p:cNvSpPr txBox="1">
            <a:spLocks noChangeArrowheads="1"/>
          </p:cNvSpPr>
          <p:nvPr/>
        </p:nvSpPr>
        <p:spPr bwMode="auto">
          <a:xfrm>
            <a:off x="6057900" y="5143500"/>
            <a:ext cx="2914650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800" i="1" dirty="0">
                <a:solidFill>
                  <a:srgbClr val="CC0000"/>
                </a:solidFill>
                <a:latin typeface="Calibri"/>
                <a:cs typeface="Calibri"/>
              </a:rPr>
              <a:t>Having a probabilistic belief about another agent’s action does not mean that the agent is flipping any coins!</a:t>
            </a:r>
          </a:p>
        </p:txBody>
      </p:sp>
    </p:spTree>
    <p:extLst>
      <p:ext uri="{BB962C8B-B14F-4D97-AF65-F5344CB8AC3E}">
        <p14:creationId xmlns:p14="http://schemas.microsoft.com/office/powerpoint/2010/main" val="63338644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What are Probabilities?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idx="1"/>
          </p:nvPr>
        </p:nvSpPr>
        <p:spPr>
          <a:xfrm>
            <a:off x="342900" y="2000250"/>
            <a:ext cx="6172200" cy="36576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1800" dirty="0"/>
              <a:t>Objectivist / frequentist answer:</a:t>
            </a:r>
          </a:p>
          <a:p>
            <a:pPr lvl="1">
              <a:lnSpc>
                <a:spcPct val="90000"/>
              </a:lnSpc>
            </a:pPr>
            <a:r>
              <a:rPr lang="en-US" sz="1500" dirty="0"/>
              <a:t>Averages over repeated </a:t>
            </a:r>
            <a:r>
              <a:rPr lang="en-US" sz="1500" i="1" dirty="0"/>
              <a:t>experiments</a:t>
            </a:r>
          </a:p>
          <a:p>
            <a:pPr lvl="1">
              <a:lnSpc>
                <a:spcPct val="90000"/>
              </a:lnSpc>
            </a:pPr>
            <a:r>
              <a:rPr lang="en-US" sz="1500" dirty="0"/>
              <a:t>E.g. empirically estimating P(rain) from historical observation</a:t>
            </a:r>
          </a:p>
          <a:p>
            <a:pPr lvl="1">
              <a:lnSpc>
                <a:spcPct val="90000"/>
              </a:lnSpc>
            </a:pPr>
            <a:r>
              <a:rPr lang="en-US" sz="1500" dirty="0"/>
              <a:t>Assertion about how future experiments will go (in the limit)</a:t>
            </a:r>
          </a:p>
          <a:p>
            <a:pPr lvl="1">
              <a:lnSpc>
                <a:spcPct val="90000"/>
              </a:lnSpc>
            </a:pPr>
            <a:r>
              <a:rPr lang="en-US" sz="1500" dirty="0"/>
              <a:t>New evidence changes the </a:t>
            </a:r>
            <a:r>
              <a:rPr lang="en-US" sz="1500" i="1" dirty="0"/>
              <a:t>reference class</a:t>
            </a:r>
          </a:p>
          <a:p>
            <a:pPr lvl="1">
              <a:lnSpc>
                <a:spcPct val="90000"/>
              </a:lnSpc>
            </a:pPr>
            <a:r>
              <a:rPr lang="en-US" sz="1500" dirty="0"/>
              <a:t>Makes one think of </a:t>
            </a:r>
            <a:r>
              <a:rPr lang="en-US" sz="1500" i="1" dirty="0"/>
              <a:t>inherently random</a:t>
            </a:r>
            <a:r>
              <a:rPr lang="en-US" sz="1500" dirty="0"/>
              <a:t> events, like rolling dice</a:t>
            </a:r>
          </a:p>
          <a:p>
            <a:pPr>
              <a:lnSpc>
                <a:spcPct val="90000"/>
              </a:lnSpc>
            </a:pPr>
            <a:endParaRPr lang="en-US" sz="1800" dirty="0"/>
          </a:p>
          <a:p>
            <a:pPr>
              <a:lnSpc>
                <a:spcPct val="90000"/>
              </a:lnSpc>
            </a:pPr>
            <a:r>
              <a:rPr lang="en-US" sz="1800" dirty="0"/>
              <a:t>Subjectivist / Bayesian answer:</a:t>
            </a:r>
          </a:p>
          <a:p>
            <a:pPr lvl="1">
              <a:lnSpc>
                <a:spcPct val="90000"/>
              </a:lnSpc>
            </a:pPr>
            <a:r>
              <a:rPr lang="en-US" sz="1500" dirty="0"/>
              <a:t>Degrees of belief about unobserved variables</a:t>
            </a:r>
          </a:p>
          <a:p>
            <a:pPr lvl="1">
              <a:lnSpc>
                <a:spcPct val="90000"/>
              </a:lnSpc>
            </a:pPr>
            <a:r>
              <a:rPr lang="en-US" sz="1500" dirty="0"/>
              <a:t>E.g. an agent’s belief that it’s raining, given the temperature</a:t>
            </a:r>
          </a:p>
          <a:p>
            <a:pPr lvl="1">
              <a:lnSpc>
                <a:spcPct val="90000"/>
              </a:lnSpc>
            </a:pPr>
            <a:r>
              <a:rPr lang="en-US" sz="1500" dirty="0"/>
              <a:t>E.g. agent’s belief how an opponent will behave, given the state</a:t>
            </a:r>
          </a:p>
          <a:p>
            <a:pPr lvl="1">
              <a:lnSpc>
                <a:spcPct val="90000"/>
              </a:lnSpc>
            </a:pPr>
            <a:r>
              <a:rPr lang="en-US" sz="1500" dirty="0"/>
              <a:t>Often </a:t>
            </a:r>
            <a:r>
              <a:rPr lang="en-US" sz="1500" i="1" dirty="0"/>
              <a:t>learn </a:t>
            </a:r>
            <a:r>
              <a:rPr lang="en-US" sz="1500" dirty="0"/>
              <a:t>probabilities from past experiences (more later)</a:t>
            </a:r>
          </a:p>
          <a:p>
            <a:pPr lvl="1">
              <a:lnSpc>
                <a:spcPct val="90000"/>
              </a:lnSpc>
            </a:pPr>
            <a:r>
              <a:rPr lang="en-US" sz="1500" dirty="0"/>
              <a:t>New evidence </a:t>
            </a:r>
            <a:r>
              <a:rPr lang="en-US" sz="1500" i="1" dirty="0"/>
              <a:t>updates beliefs </a:t>
            </a:r>
            <a:r>
              <a:rPr lang="en-US" sz="1500" dirty="0"/>
              <a:t>(more later)</a:t>
            </a:r>
          </a:p>
          <a:p>
            <a:pPr lvl="1">
              <a:lnSpc>
                <a:spcPct val="90000"/>
              </a:lnSpc>
            </a:pPr>
            <a:endParaRPr lang="en-US" sz="15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7900" y="3088153"/>
            <a:ext cx="2811556" cy="2912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3515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Quiz: Informed Probabilities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/>
              <a:t>Let’s say you know that your opponent is actually running a depth 2 </a:t>
            </a:r>
            <a:r>
              <a:rPr lang="en-US" sz="1800" dirty="0" err="1"/>
              <a:t>minimax</a:t>
            </a:r>
            <a:r>
              <a:rPr lang="en-US" sz="1800" dirty="0"/>
              <a:t>, using the result 80% of the time, and moving randomly otherwise</a:t>
            </a:r>
          </a:p>
          <a:p>
            <a:r>
              <a:rPr lang="en-US" sz="1800" dirty="0"/>
              <a:t>Question: What tree search should you use?  </a:t>
            </a:r>
          </a:p>
          <a:p>
            <a:endParaRPr lang="en-US" sz="1800" dirty="0"/>
          </a:p>
        </p:txBody>
      </p:sp>
      <p:sp>
        <p:nvSpPr>
          <p:cNvPr id="29" name="Cloud Callout 28"/>
          <p:cNvSpPr/>
          <p:nvPr/>
        </p:nvSpPr>
        <p:spPr>
          <a:xfrm>
            <a:off x="400050" y="3371850"/>
            <a:ext cx="1714500" cy="1771650"/>
          </a:xfrm>
          <a:prstGeom prst="cloudCallout">
            <a:avLst>
              <a:gd name="adj1" fmla="val 85321"/>
              <a:gd name="adj2" fmla="val -25814"/>
            </a:avLst>
          </a:prstGeom>
          <a:solidFill>
            <a:srgbClr val="B5EDC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grpSp>
        <p:nvGrpSpPr>
          <p:cNvPr id="85" name="Group 84"/>
          <p:cNvGrpSpPr/>
          <p:nvPr/>
        </p:nvGrpSpPr>
        <p:grpSpPr>
          <a:xfrm>
            <a:off x="685800" y="3771900"/>
            <a:ext cx="1143000" cy="707582"/>
            <a:chOff x="7620000" y="2801226"/>
            <a:chExt cx="3352800" cy="2075574"/>
          </a:xfrm>
        </p:grpSpPr>
        <p:sp>
          <p:nvSpPr>
            <p:cNvPr id="40" name="AutoShape 5"/>
            <p:cNvSpPr>
              <a:spLocks noChangeArrowheads="1"/>
            </p:cNvSpPr>
            <p:nvPr/>
          </p:nvSpPr>
          <p:spPr bwMode="auto">
            <a:xfrm>
              <a:off x="8229600" y="342900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Calibri" pitchFamily="34" charset="0"/>
              </a:endParaRPr>
            </a:p>
          </p:txBody>
        </p:sp>
        <p:sp>
          <p:nvSpPr>
            <p:cNvPr id="41" name="AutoShape 6"/>
            <p:cNvSpPr>
              <a:spLocks noChangeArrowheads="1"/>
            </p:cNvSpPr>
            <p:nvPr/>
          </p:nvSpPr>
          <p:spPr bwMode="auto">
            <a:xfrm rot="10800000">
              <a:off x="7848600" y="403860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FF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Calibri" pitchFamily="34" charset="0"/>
              </a:endParaRPr>
            </a:p>
          </p:txBody>
        </p:sp>
        <p:sp>
          <p:nvSpPr>
            <p:cNvPr id="42" name="AutoShape 7"/>
            <p:cNvSpPr>
              <a:spLocks noChangeArrowheads="1"/>
            </p:cNvSpPr>
            <p:nvPr/>
          </p:nvSpPr>
          <p:spPr bwMode="auto">
            <a:xfrm rot="10800000">
              <a:off x="8610600" y="403860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FF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Calibri" pitchFamily="34" charset="0"/>
              </a:endParaRPr>
            </a:p>
          </p:txBody>
        </p:sp>
        <p:cxnSp>
          <p:nvCxnSpPr>
            <p:cNvPr id="43" name="AutoShape 12"/>
            <p:cNvCxnSpPr>
              <a:cxnSpLocks noChangeShapeType="1"/>
              <a:stCxn id="40" idx="3"/>
              <a:endCxn id="41" idx="3"/>
            </p:cNvCxnSpPr>
            <p:nvPr/>
          </p:nvCxnSpPr>
          <p:spPr bwMode="auto">
            <a:xfrm flipH="1">
              <a:off x="8039100" y="3733800"/>
              <a:ext cx="381000" cy="3048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44" name="AutoShape 13"/>
            <p:cNvCxnSpPr>
              <a:cxnSpLocks noChangeShapeType="1"/>
              <a:stCxn id="40" idx="3"/>
              <a:endCxn id="42" idx="3"/>
            </p:cNvCxnSpPr>
            <p:nvPr/>
          </p:nvCxnSpPr>
          <p:spPr bwMode="auto">
            <a:xfrm>
              <a:off x="8420100" y="3733800"/>
              <a:ext cx="381000" cy="3048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49" name="AutoShape 5"/>
            <p:cNvSpPr>
              <a:spLocks noChangeArrowheads="1"/>
            </p:cNvSpPr>
            <p:nvPr/>
          </p:nvSpPr>
          <p:spPr bwMode="auto">
            <a:xfrm>
              <a:off x="9982200" y="342900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Calibri" pitchFamily="34" charset="0"/>
              </a:endParaRPr>
            </a:p>
          </p:txBody>
        </p:sp>
        <p:sp>
          <p:nvSpPr>
            <p:cNvPr id="50" name="AutoShape 6"/>
            <p:cNvSpPr>
              <a:spLocks noChangeArrowheads="1"/>
            </p:cNvSpPr>
            <p:nvPr/>
          </p:nvSpPr>
          <p:spPr bwMode="auto">
            <a:xfrm rot="10800000">
              <a:off x="9601200" y="403860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FF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Calibri" pitchFamily="34" charset="0"/>
              </a:endParaRPr>
            </a:p>
          </p:txBody>
        </p:sp>
        <p:sp>
          <p:nvSpPr>
            <p:cNvPr id="51" name="AutoShape 7"/>
            <p:cNvSpPr>
              <a:spLocks noChangeArrowheads="1"/>
            </p:cNvSpPr>
            <p:nvPr/>
          </p:nvSpPr>
          <p:spPr bwMode="auto">
            <a:xfrm rot="10800000">
              <a:off x="10363200" y="403860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FF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Calibri" pitchFamily="34" charset="0"/>
              </a:endParaRPr>
            </a:p>
          </p:txBody>
        </p:sp>
        <p:cxnSp>
          <p:nvCxnSpPr>
            <p:cNvPr id="52" name="AutoShape 12"/>
            <p:cNvCxnSpPr>
              <a:cxnSpLocks noChangeShapeType="1"/>
              <a:stCxn id="49" idx="3"/>
              <a:endCxn id="50" idx="3"/>
            </p:cNvCxnSpPr>
            <p:nvPr/>
          </p:nvCxnSpPr>
          <p:spPr bwMode="auto">
            <a:xfrm flipH="1">
              <a:off x="9791700" y="3733800"/>
              <a:ext cx="381000" cy="3048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53" name="AutoShape 13"/>
            <p:cNvCxnSpPr>
              <a:cxnSpLocks noChangeShapeType="1"/>
              <a:stCxn id="49" idx="3"/>
              <a:endCxn id="51" idx="3"/>
            </p:cNvCxnSpPr>
            <p:nvPr/>
          </p:nvCxnSpPr>
          <p:spPr bwMode="auto">
            <a:xfrm>
              <a:off x="10172700" y="3733800"/>
              <a:ext cx="381000" cy="3048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54" name="AutoShape 12"/>
            <p:cNvCxnSpPr>
              <a:cxnSpLocks noChangeShapeType="1"/>
              <a:stCxn id="58" idx="0"/>
              <a:endCxn id="40" idx="0"/>
            </p:cNvCxnSpPr>
            <p:nvPr/>
          </p:nvCxnSpPr>
          <p:spPr bwMode="auto">
            <a:xfrm flipH="1">
              <a:off x="8420100" y="3106025"/>
              <a:ext cx="838200" cy="32297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55" name="AutoShape 13"/>
            <p:cNvCxnSpPr>
              <a:cxnSpLocks noChangeShapeType="1"/>
              <a:stCxn id="58" idx="0"/>
              <a:endCxn id="49" idx="0"/>
            </p:cNvCxnSpPr>
            <p:nvPr/>
          </p:nvCxnSpPr>
          <p:spPr bwMode="auto">
            <a:xfrm>
              <a:off x="9258300" y="3106025"/>
              <a:ext cx="914399" cy="322973"/>
            </a:xfrm>
            <a:prstGeom prst="straightConnector1">
              <a:avLst/>
            </a:prstGeom>
            <a:noFill/>
            <a:ln w="28575">
              <a:solidFill>
                <a:srgbClr val="C00000"/>
              </a:solidFill>
              <a:round/>
              <a:headEnd/>
              <a:tailEnd type="triangle" w="med" len="med"/>
            </a:ln>
          </p:spPr>
        </p:cxnSp>
        <p:sp>
          <p:nvSpPr>
            <p:cNvPr id="58" name="AutoShape 7"/>
            <p:cNvSpPr>
              <a:spLocks noChangeArrowheads="1"/>
            </p:cNvSpPr>
            <p:nvPr/>
          </p:nvSpPr>
          <p:spPr bwMode="auto">
            <a:xfrm rot="10800000">
              <a:off x="9067800" y="2801226"/>
              <a:ext cx="381000" cy="304799"/>
            </a:xfrm>
            <a:prstGeom prst="triangle">
              <a:avLst>
                <a:gd name="adj" fmla="val 50000"/>
              </a:avLst>
            </a:prstGeom>
            <a:solidFill>
              <a:srgbClr val="FF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Calibri" pitchFamily="34" charset="0"/>
              </a:endParaRPr>
            </a:p>
          </p:txBody>
        </p:sp>
        <p:sp>
          <p:nvSpPr>
            <p:cNvPr id="61" name="AutoShape 5"/>
            <p:cNvSpPr>
              <a:spLocks noChangeArrowheads="1"/>
            </p:cNvSpPr>
            <p:nvPr/>
          </p:nvSpPr>
          <p:spPr bwMode="auto">
            <a:xfrm>
              <a:off x="7620000" y="457200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Calibri" pitchFamily="34" charset="0"/>
              </a:endParaRPr>
            </a:p>
          </p:txBody>
        </p:sp>
        <p:sp>
          <p:nvSpPr>
            <p:cNvPr id="62" name="AutoShape 5"/>
            <p:cNvSpPr>
              <a:spLocks noChangeArrowheads="1"/>
            </p:cNvSpPr>
            <p:nvPr/>
          </p:nvSpPr>
          <p:spPr bwMode="auto">
            <a:xfrm>
              <a:off x="8001000" y="457200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Calibri" pitchFamily="34" charset="0"/>
              </a:endParaRPr>
            </a:p>
          </p:txBody>
        </p:sp>
        <p:cxnSp>
          <p:nvCxnSpPr>
            <p:cNvPr id="63" name="AutoShape 12"/>
            <p:cNvCxnSpPr>
              <a:cxnSpLocks noChangeShapeType="1"/>
              <a:stCxn id="41" idx="0"/>
              <a:endCxn id="61" idx="0"/>
            </p:cNvCxnSpPr>
            <p:nvPr/>
          </p:nvCxnSpPr>
          <p:spPr bwMode="auto">
            <a:xfrm flipH="1">
              <a:off x="7810500" y="4343400"/>
              <a:ext cx="228600" cy="2286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64" name="AutoShape 13"/>
            <p:cNvCxnSpPr>
              <a:cxnSpLocks noChangeShapeType="1"/>
              <a:stCxn id="41" idx="0"/>
              <a:endCxn id="62" idx="0"/>
            </p:cNvCxnSpPr>
            <p:nvPr/>
          </p:nvCxnSpPr>
          <p:spPr bwMode="auto">
            <a:xfrm>
              <a:off x="8039100" y="4343400"/>
              <a:ext cx="152400" cy="2286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70" name="AutoShape 5"/>
            <p:cNvSpPr>
              <a:spLocks noChangeArrowheads="1"/>
            </p:cNvSpPr>
            <p:nvPr/>
          </p:nvSpPr>
          <p:spPr bwMode="auto">
            <a:xfrm>
              <a:off x="8458200" y="457200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Calibri" pitchFamily="34" charset="0"/>
              </a:endParaRPr>
            </a:p>
          </p:txBody>
        </p:sp>
        <p:sp>
          <p:nvSpPr>
            <p:cNvPr id="71" name="AutoShape 5"/>
            <p:cNvSpPr>
              <a:spLocks noChangeArrowheads="1"/>
            </p:cNvSpPr>
            <p:nvPr/>
          </p:nvSpPr>
          <p:spPr bwMode="auto">
            <a:xfrm>
              <a:off x="8839200" y="457200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Calibri" pitchFamily="34" charset="0"/>
              </a:endParaRPr>
            </a:p>
          </p:txBody>
        </p:sp>
        <p:cxnSp>
          <p:nvCxnSpPr>
            <p:cNvPr id="72" name="AutoShape 12"/>
            <p:cNvCxnSpPr>
              <a:cxnSpLocks noChangeShapeType="1"/>
              <a:stCxn id="42" idx="0"/>
              <a:endCxn id="70" idx="0"/>
            </p:cNvCxnSpPr>
            <p:nvPr/>
          </p:nvCxnSpPr>
          <p:spPr bwMode="auto">
            <a:xfrm flipH="1">
              <a:off x="8648700" y="4343400"/>
              <a:ext cx="152400" cy="2286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73" name="AutoShape 13"/>
            <p:cNvCxnSpPr>
              <a:cxnSpLocks noChangeShapeType="1"/>
              <a:stCxn id="42" idx="0"/>
              <a:endCxn id="71" idx="0"/>
            </p:cNvCxnSpPr>
            <p:nvPr/>
          </p:nvCxnSpPr>
          <p:spPr bwMode="auto">
            <a:xfrm>
              <a:off x="8801100" y="4343400"/>
              <a:ext cx="228600" cy="2286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76" name="AutoShape 5"/>
            <p:cNvSpPr>
              <a:spLocks noChangeArrowheads="1"/>
            </p:cNvSpPr>
            <p:nvPr/>
          </p:nvSpPr>
          <p:spPr bwMode="auto">
            <a:xfrm>
              <a:off x="9372600" y="457200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Calibri" pitchFamily="34" charset="0"/>
              </a:endParaRPr>
            </a:p>
          </p:txBody>
        </p:sp>
        <p:sp>
          <p:nvSpPr>
            <p:cNvPr id="77" name="AutoShape 5"/>
            <p:cNvSpPr>
              <a:spLocks noChangeArrowheads="1"/>
            </p:cNvSpPr>
            <p:nvPr/>
          </p:nvSpPr>
          <p:spPr bwMode="auto">
            <a:xfrm>
              <a:off x="9753600" y="457200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Calibri" pitchFamily="34" charset="0"/>
              </a:endParaRPr>
            </a:p>
          </p:txBody>
        </p:sp>
        <p:cxnSp>
          <p:nvCxnSpPr>
            <p:cNvPr id="78" name="AutoShape 12"/>
            <p:cNvCxnSpPr>
              <a:cxnSpLocks noChangeShapeType="1"/>
              <a:endCxn id="76" idx="0"/>
            </p:cNvCxnSpPr>
            <p:nvPr/>
          </p:nvCxnSpPr>
          <p:spPr bwMode="auto">
            <a:xfrm flipH="1">
              <a:off x="9563100" y="4343400"/>
              <a:ext cx="228600" cy="2286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79" name="AutoShape 13"/>
            <p:cNvCxnSpPr>
              <a:cxnSpLocks noChangeShapeType="1"/>
              <a:endCxn id="77" idx="0"/>
            </p:cNvCxnSpPr>
            <p:nvPr/>
          </p:nvCxnSpPr>
          <p:spPr bwMode="auto">
            <a:xfrm>
              <a:off x="9791700" y="4343400"/>
              <a:ext cx="152400" cy="2286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80" name="AutoShape 5"/>
            <p:cNvSpPr>
              <a:spLocks noChangeArrowheads="1"/>
            </p:cNvSpPr>
            <p:nvPr/>
          </p:nvSpPr>
          <p:spPr bwMode="auto">
            <a:xfrm>
              <a:off x="10210800" y="457200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Calibri" pitchFamily="34" charset="0"/>
              </a:endParaRPr>
            </a:p>
          </p:txBody>
        </p:sp>
        <p:sp>
          <p:nvSpPr>
            <p:cNvPr id="81" name="AutoShape 5"/>
            <p:cNvSpPr>
              <a:spLocks noChangeArrowheads="1"/>
            </p:cNvSpPr>
            <p:nvPr/>
          </p:nvSpPr>
          <p:spPr bwMode="auto">
            <a:xfrm>
              <a:off x="10591800" y="457200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Calibri" pitchFamily="34" charset="0"/>
              </a:endParaRPr>
            </a:p>
          </p:txBody>
        </p:sp>
        <p:cxnSp>
          <p:nvCxnSpPr>
            <p:cNvPr id="82" name="AutoShape 12"/>
            <p:cNvCxnSpPr>
              <a:cxnSpLocks noChangeShapeType="1"/>
              <a:endCxn id="80" idx="0"/>
            </p:cNvCxnSpPr>
            <p:nvPr/>
          </p:nvCxnSpPr>
          <p:spPr bwMode="auto">
            <a:xfrm flipH="1">
              <a:off x="10401300" y="4343400"/>
              <a:ext cx="152400" cy="2286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83" name="AutoShape 13"/>
            <p:cNvCxnSpPr>
              <a:cxnSpLocks noChangeShapeType="1"/>
              <a:endCxn id="81" idx="0"/>
            </p:cNvCxnSpPr>
            <p:nvPr/>
          </p:nvCxnSpPr>
          <p:spPr bwMode="auto">
            <a:xfrm>
              <a:off x="10553700" y="4343400"/>
              <a:ext cx="228600" cy="2286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</p:grpSp>
      <p:sp>
        <p:nvSpPr>
          <p:cNvPr id="86" name="TextBox 85"/>
          <p:cNvSpPr txBox="1"/>
          <p:nvPr/>
        </p:nvSpPr>
        <p:spPr>
          <a:xfrm>
            <a:off x="2464044" y="3943350"/>
            <a:ext cx="1257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Calibri" pitchFamily="34" charset="0"/>
              </a:rPr>
              <a:t>0.1          0.9</a:t>
            </a:r>
          </a:p>
        </p:txBody>
      </p:sp>
      <p:sp>
        <p:nvSpPr>
          <p:cNvPr id="88" name="Content Placeholder 2"/>
          <p:cNvSpPr txBox="1">
            <a:spLocks/>
          </p:cNvSpPr>
          <p:nvPr/>
        </p:nvSpPr>
        <p:spPr bwMode="auto">
          <a:xfrm>
            <a:off x="4457700" y="3143250"/>
            <a:ext cx="4438650" cy="24229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77" tIns="34289" rIns="68577" bIns="34289" numCol="1" anchor="t" anchorCtr="0" compatLnSpc="1">
            <a:prstTxWarp prst="textNoShape">
              <a:avLst/>
            </a:prstTxWarp>
          </a:bodyPr>
          <a:lstStyle/>
          <a:p>
            <a:pPr marL="257162" indent="-257162" defTabSz="685800" eaLnBrk="1" hangingPunct="1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en-US" sz="1800" kern="0" dirty="0">
                <a:solidFill>
                  <a:schemeClr val="accent2"/>
                </a:solidFill>
                <a:latin typeface="Calibri" pitchFamily="34" charset="0"/>
                <a:cs typeface="+mn-cs"/>
              </a:rPr>
              <a:t>Answer: </a:t>
            </a:r>
            <a:r>
              <a:rPr lang="en-US" sz="1800" kern="0" dirty="0" err="1">
                <a:solidFill>
                  <a:schemeClr val="accent2"/>
                </a:solidFill>
                <a:latin typeface="Calibri" pitchFamily="34" charset="0"/>
                <a:cs typeface="+mn-cs"/>
              </a:rPr>
              <a:t>Expectimax</a:t>
            </a:r>
            <a:r>
              <a:rPr lang="en-US" sz="1800" kern="0" dirty="0">
                <a:solidFill>
                  <a:schemeClr val="accent2"/>
                </a:solidFill>
                <a:latin typeface="Calibri" pitchFamily="34" charset="0"/>
                <a:cs typeface="+mn-cs"/>
              </a:rPr>
              <a:t>!</a:t>
            </a:r>
            <a:endParaRPr lang="en-US" sz="1800" kern="0" dirty="0">
              <a:solidFill>
                <a:schemeClr val="accent2"/>
              </a:solidFill>
              <a:latin typeface="Calibri" pitchFamily="34" charset="0"/>
            </a:endParaRPr>
          </a:p>
          <a:p>
            <a:pPr marL="600062" lvl="1" indent="-257162">
              <a:spcBef>
                <a:spcPct val="20000"/>
              </a:spcBef>
              <a:buFont typeface="Wingdings" pitchFamily="2" charset="2"/>
              <a:buChar char="§"/>
            </a:pPr>
            <a:r>
              <a:rPr lang="en-US" sz="1500" kern="0" dirty="0">
                <a:latin typeface="Calibri" pitchFamily="34" charset="0"/>
              </a:rPr>
              <a:t>To figure out EACH chance node’s probabilities, you have to run a simulation of your opponent</a:t>
            </a:r>
          </a:p>
          <a:p>
            <a:pPr marL="600062" lvl="1" indent="-257162">
              <a:spcBef>
                <a:spcPct val="20000"/>
              </a:spcBef>
              <a:buFont typeface="Wingdings" pitchFamily="2" charset="2"/>
              <a:buChar char="§"/>
            </a:pPr>
            <a:r>
              <a:rPr lang="en-US" sz="1500" kern="0" dirty="0">
                <a:latin typeface="Calibri" pitchFamily="34" charset="0"/>
                <a:cs typeface="+mn-cs"/>
              </a:rPr>
              <a:t>This kind of thing gets very slow very quickly</a:t>
            </a:r>
          </a:p>
          <a:p>
            <a:pPr marL="600062" lvl="1" indent="-257162">
              <a:spcBef>
                <a:spcPct val="20000"/>
              </a:spcBef>
              <a:buFont typeface="Wingdings" pitchFamily="2" charset="2"/>
              <a:buChar char="§"/>
            </a:pPr>
            <a:r>
              <a:rPr lang="en-US" sz="1500" kern="0" dirty="0">
                <a:latin typeface="Calibri" pitchFamily="34" charset="0"/>
              </a:rPr>
              <a:t>Even worse if you have to simulate your opponent simulating you…</a:t>
            </a:r>
          </a:p>
          <a:p>
            <a:pPr marL="600062" lvl="1" indent="-257162">
              <a:spcBef>
                <a:spcPct val="20000"/>
              </a:spcBef>
              <a:buFont typeface="Wingdings" pitchFamily="2" charset="2"/>
              <a:buChar char="§"/>
            </a:pPr>
            <a:r>
              <a:rPr lang="en-US" sz="1500" kern="0" dirty="0">
                <a:latin typeface="Calibri" pitchFamily="34" charset="0"/>
              </a:rPr>
              <a:t>… except for </a:t>
            </a:r>
            <a:r>
              <a:rPr lang="en-US" sz="1500" kern="0" dirty="0" err="1">
                <a:latin typeface="Calibri" pitchFamily="34" charset="0"/>
              </a:rPr>
              <a:t>minimax</a:t>
            </a:r>
            <a:r>
              <a:rPr lang="en-US" sz="1500" kern="0" dirty="0">
                <a:latin typeface="Calibri" pitchFamily="34" charset="0"/>
              </a:rPr>
              <a:t>, which has the nice property that it all collapses into one game tree</a:t>
            </a:r>
          </a:p>
        </p:txBody>
      </p:sp>
      <p:grpSp>
        <p:nvGrpSpPr>
          <p:cNvPr id="95" name="Group 94"/>
          <p:cNvGrpSpPr/>
          <p:nvPr/>
        </p:nvGrpSpPr>
        <p:grpSpPr>
          <a:xfrm>
            <a:off x="2819400" y="3124200"/>
            <a:ext cx="1600200" cy="1714500"/>
            <a:chOff x="3429000" y="3048000"/>
            <a:chExt cx="2133600" cy="2286000"/>
          </a:xfrm>
        </p:grpSpPr>
        <p:sp>
          <p:nvSpPr>
            <p:cNvPr id="4" name="AutoShape 27"/>
            <p:cNvSpPr>
              <a:spLocks noChangeArrowheads="1"/>
            </p:cNvSpPr>
            <p:nvPr/>
          </p:nvSpPr>
          <p:spPr bwMode="auto">
            <a:xfrm>
              <a:off x="4364038" y="3048000"/>
              <a:ext cx="285750" cy="228600"/>
            </a:xfrm>
            <a:prstGeom prst="triangle">
              <a:avLst>
                <a:gd name="adj" fmla="val 50000"/>
              </a:avLst>
            </a:prstGeom>
            <a:solidFill>
              <a:srgbClr val="99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/>
            </a:p>
          </p:txBody>
        </p:sp>
        <p:cxnSp>
          <p:nvCxnSpPr>
            <p:cNvPr id="5" name="AutoShape 28"/>
            <p:cNvCxnSpPr>
              <a:cxnSpLocks noChangeShapeType="1"/>
              <a:stCxn id="4" idx="3"/>
              <a:endCxn id="11" idx="0"/>
            </p:cNvCxnSpPr>
            <p:nvPr/>
          </p:nvCxnSpPr>
          <p:spPr bwMode="auto">
            <a:xfrm flipH="1">
              <a:off x="3935413" y="3276600"/>
              <a:ext cx="571500" cy="45878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6" name="AutoShape 29"/>
            <p:cNvCxnSpPr>
              <a:cxnSpLocks noChangeShapeType="1"/>
              <a:stCxn id="4" idx="3"/>
              <a:endCxn id="12" idx="0"/>
            </p:cNvCxnSpPr>
            <p:nvPr/>
          </p:nvCxnSpPr>
          <p:spPr bwMode="auto">
            <a:xfrm>
              <a:off x="4506913" y="3276600"/>
              <a:ext cx="573087" cy="45878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7" name="AutoShape 30"/>
            <p:cNvCxnSpPr>
              <a:cxnSpLocks noChangeShapeType="1"/>
              <a:stCxn id="11" idx="4"/>
              <a:endCxn id="18" idx="0"/>
            </p:cNvCxnSpPr>
            <p:nvPr/>
          </p:nvCxnSpPr>
          <p:spPr bwMode="auto">
            <a:xfrm flipH="1">
              <a:off x="3648075" y="4021138"/>
              <a:ext cx="286544" cy="55086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8" name="AutoShape 31"/>
            <p:cNvCxnSpPr>
              <a:cxnSpLocks noChangeShapeType="1"/>
              <a:stCxn id="11" idx="4"/>
              <a:endCxn id="21" idx="0"/>
            </p:cNvCxnSpPr>
            <p:nvPr/>
          </p:nvCxnSpPr>
          <p:spPr bwMode="auto">
            <a:xfrm>
              <a:off x="3934619" y="4021138"/>
              <a:ext cx="246856" cy="55086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9" name="AutoShape 32"/>
            <p:cNvCxnSpPr>
              <a:cxnSpLocks noChangeShapeType="1"/>
              <a:stCxn id="12" idx="4"/>
              <a:endCxn id="27" idx="0"/>
            </p:cNvCxnSpPr>
            <p:nvPr/>
          </p:nvCxnSpPr>
          <p:spPr bwMode="auto">
            <a:xfrm flipH="1">
              <a:off x="4810125" y="4021138"/>
              <a:ext cx="269875" cy="55086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0" name="AutoShape 33"/>
            <p:cNvCxnSpPr>
              <a:cxnSpLocks noChangeShapeType="1"/>
              <a:stCxn id="12" idx="4"/>
              <a:endCxn id="28" idx="0"/>
            </p:cNvCxnSpPr>
            <p:nvPr/>
          </p:nvCxnSpPr>
          <p:spPr bwMode="auto">
            <a:xfrm>
              <a:off x="5080000" y="4021138"/>
              <a:ext cx="263525" cy="55086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11" name="Oval 34"/>
            <p:cNvSpPr>
              <a:spLocks noChangeArrowheads="1"/>
            </p:cNvSpPr>
            <p:nvPr/>
          </p:nvSpPr>
          <p:spPr bwMode="auto">
            <a:xfrm>
              <a:off x="3790950" y="3735388"/>
              <a:ext cx="287338" cy="285750"/>
            </a:xfrm>
            <a:prstGeom prst="ellipse">
              <a:avLst/>
            </a:prstGeom>
            <a:solidFill>
              <a:srgbClr val="B5EDC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800"/>
            </a:p>
          </p:txBody>
        </p:sp>
        <p:sp>
          <p:nvSpPr>
            <p:cNvPr id="12" name="Oval 35"/>
            <p:cNvSpPr>
              <a:spLocks noChangeArrowheads="1"/>
            </p:cNvSpPr>
            <p:nvPr/>
          </p:nvSpPr>
          <p:spPr bwMode="auto">
            <a:xfrm>
              <a:off x="4937125" y="3735388"/>
              <a:ext cx="285750" cy="285750"/>
            </a:xfrm>
            <a:prstGeom prst="ellipse">
              <a:avLst/>
            </a:prstGeom>
            <a:solidFill>
              <a:srgbClr val="B5EDC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800"/>
            </a:p>
          </p:txBody>
        </p:sp>
        <p:cxnSp>
          <p:nvCxnSpPr>
            <p:cNvPr id="16" name="AutoShape 43"/>
            <p:cNvCxnSpPr>
              <a:cxnSpLocks noChangeShapeType="1"/>
            </p:cNvCxnSpPr>
            <p:nvPr/>
          </p:nvCxnSpPr>
          <p:spPr bwMode="auto">
            <a:xfrm>
              <a:off x="3657600" y="4800600"/>
              <a:ext cx="22860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17" name="Line 44"/>
            <p:cNvSpPr>
              <a:spLocks noChangeShapeType="1"/>
            </p:cNvSpPr>
            <p:nvPr/>
          </p:nvSpPr>
          <p:spPr bwMode="auto">
            <a:xfrm flipH="1">
              <a:off x="3429000" y="4800600"/>
              <a:ext cx="228600" cy="533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18" name="AutoShape 45"/>
            <p:cNvSpPr>
              <a:spLocks noChangeArrowheads="1"/>
            </p:cNvSpPr>
            <p:nvPr/>
          </p:nvSpPr>
          <p:spPr bwMode="auto">
            <a:xfrm>
              <a:off x="3505200" y="4572000"/>
              <a:ext cx="285750" cy="228600"/>
            </a:xfrm>
            <a:prstGeom prst="triangle">
              <a:avLst>
                <a:gd name="adj" fmla="val 50000"/>
              </a:avLst>
            </a:prstGeom>
            <a:solidFill>
              <a:srgbClr val="99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/>
            </a:p>
          </p:txBody>
        </p:sp>
        <p:sp>
          <p:nvSpPr>
            <p:cNvPr id="21" name="AutoShape 45"/>
            <p:cNvSpPr>
              <a:spLocks noChangeArrowheads="1"/>
            </p:cNvSpPr>
            <p:nvPr/>
          </p:nvSpPr>
          <p:spPr bwMode="auto">
            <a:xfrm>
              <a:off x="4038600" y="4572000"/>
              <a:ext cx="285750" cy="228600"/>
            </a:xfrm>
            <a:prstGeom prst="triangle">
              <a:avLst>
                <a:gd name="adj" fmla="val 50000"/>
              </a:avLst>
            </a:prstGeom>
            <a:solidFill>
              <a:srgbClr val="99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/>
            </a:p>
          </p:txBody>
        </p:sp>
        <p:sp>
          <p:nvSpPr>
            <p:cNvPr id="27" name="AutoShape 45"/>
            <p:cNvSpPr>
              <a:spLocks noChangeArrowheads="1"/>
            </p:cNvSpPr>
            <p:nvPr/>
          </p:nvSpPr>
          <p:spPr bwMode="auto">
            <a:xfrm>
              <a:off x="4667250" y="4572000"/>
              <a:ext cx="285750" cy="228600"/>
            </a:xfrm>
            <a:prstGeom prst="triangle">
              <a:avLst>
                <a:gd name="adj" fmla="val 50000"/>
              </a:avLst>
            </a:prstGeom>
            <a:solidFill>
              <a:srgbClr val="99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/>
            </a:p>
          </p:txBody>
        </p:sp>
        <p:sp>
          <p:nvSpPr>
            <p:cNvPr id="28" name="AutoShape 45"/>
            <p:cNvSpPr>
              <a:spLocks noChangeArrowheads="1"/>
            </p:cNvSpPr>
            <p:nvPr/>
          </p:nvSpPr>
          <p:spPr bwMode="auto">
            <a:xfrm>
              <a:off x="5200650" y="4572000"/>
              <a:ext cx="285750" cy="228600"/>
            </a:xfrm>
            <a:prstGeom prst="triangle">
              <a:avLst>
                <a:gd name="adj" fmla="val 50000"/>
              </a:avLst>
            </a:prstGeom>
            <a:solidFill>
              <a:srgbClr val="99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/>
            </a:p>
          </p:txBody>
        </p:sp>
        <p:cxnSp>
          <p:nvCxnSpPr>
            <p:cNvPr id="89" name="AutoShape 43"/>
            <p:cNvCxnSpPr>
              <a:cxnSpLocks noChangeShapeType="1"/>
            </p:cNvCxnSpPr>
            <p:nvPr/>
          </p:nvCxnSpPr>
          <p:spPr bwMode="auto">
            <a:xfrm>
              <a:off x="4191000" y="4800600"/>
              <a:ext cx="22860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90" name="Line 44"/>
            <p:cNvSpPr>
              <a:spLocks noChangeShapeType="1"/>
            </p:cNvSpPr>
            <p:nvPr/>
          </p:nvSpPr>
          <p:spPr bwMode="auto">
            <a:xfrm flipH="1">
              <a:off x="3962400" y="4800600"/>
              <a:ext cx="228600" cy="533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 sz="1800"/>
            </a:p>
          </p:txBody>
        </p:sp>
        <p:cxnSp>
          <p:nvCxnSpPr>
            <p:cNvPr id="91" name="AutoShape 43"/>
            <p:cNvCxnSpPr>
              <a:cxnSpLocks noChangeShapeType="1"/>
            </p:cNvCxnSpPr>
            <p:nvPr/>
          </p:nvCxnSpPr>
          <p:spPr bwMode="auto">
            <a:xfrm>
              <a:off x="4800600" y="4800600"/>
              <a:ext cx="22860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92" name="Line 44"/>
            <p:cNvSpPr>
              <a:spLocks noChangeShapeType="1"/>
            </p:cNvSpPr>
            <p:nvPr/>
          </p:nvSpPr>
          <p:spPr bwMode="auto">
            <a:xfrm flipH="1">
              <a:off x="4572000" y="4800600"/>
              <a:ext cx="228600" cy="533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 sz="1800"/>
            </a:p>
          </p:txBody>
        </p:sp>
        <p:cxnSp>
          <p:nvCxnSpPr>
            <p:cNvPr id="93" name="AutoShape 43"/>
            <p:cNvCxnSpPr>
              <a:cxnSpLocks noChangeShapeType="1"/>
            </p:cNvCxnSpPr>
            <p:nvPr/>
          </p:nvCxnSpPr>
          <p:spPr bwMode="auto">
            <a:xfrm>
              <a:off x="5334000" y="4800600"/>
              <a:ext cx="22860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94" name="Line 44"/>
            <p:cNvSpPr>
              <a:spLocks noChangeShapeType="1"/>
            </p:cNvSpPr>
            <p:nvPr/>
          </p:nvSpPr>
          <p:spPr bwMode="auto">
            <a:xfrm flipH="1">
              <a:off x="5105400" y="4800600"/>
              <a:ext cx="228600" cy="533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76771237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8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Backgammon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idx="1"/>
          </p:nvPr>
        </p:nvSpPr>
        <p:spPr>
          <a:xfrm>
            <a:off x="342900" y="1863328"/>
            <a:ext cx="4914900" cy="3394472"/>
          </a:xfrm>
        </p:spPr>
        <p:txBody>
          <a:bodyPr/>
          <a:lstStyle/>
          <a:p>
            <a:r>
              <a:rPr lang="en-US" sz="1650" dirty="0"/>
              <a:t>Dice rolls increase </a:t>
            </a:r>
            <a:r>
              <a:rPr lang="en-US" sz="1650" i="1" dirty="0"/>
              <a:t>b</a:t>
            </a:r>
            <a:r>
              <a:rPr lang="en-US" sz="1650" dirty="0"/>
              <a:t>: 21 possible rolls with 2 dice</a:t>
            </a:r>
          </a:p>
          <a:p>
            <a:pPr lvl="1"/>
            <a:r>
              <a:rPr lang="en-US" sz="1500" dirty="0"/>
              <a:t>Backgammon </a:t>
            </a:r>
            <a:r>
              <a:rPr lang="en-US" sz="1500" dirty="0">
                <a:sym typeface="Symbol" pitchFamily="18" charset="2"/>
              </a:rPr>
              <a:t></a:t>
            </a:r>
            <a:r>
              <a:rPr lang="en-US" sz="1500" dirty="0"/>
              <a:t> 20 legal moves</a:t>
            </a:r>
          </a:p>
          <a:p>
            <a:pPr lvl="1"/>
            <a:r>
              <a:rPr lang="en-US" sz="1500" dirty="0"/>
              <a:t>Depth 2 = 20 x (21 x 20)</a:t>
            </a:r>
            <a:r>
              <a:rPr lang="en-US" sz="1500" baseline="30000" dirty="0"/>
              <a:t>3</a:t>
            </a:r>
            <a:r>
              <a:rPr lang="en-US" sz="1500" dirty="0"/>
              <a:t> = 1.2 x 10</a:t>
            </a:r>
            <a:r>
              <a:rPr lang="en-US" sz="1500" baseline="30000" dirty="0"/>
              <a:t>9</a:t>
            </a:r>
          </a:p>
          <a:p>
            <a:pPr lvl="4"/>
            <a:endParaRPr lang="en-US" sz="900" dirty="0"/>
          </a:p>
          <a:p>
            <a:r>
              <a:rPr lang="en-US" sz="1650" dirty="0"/>
              <a:t>As depth increases, probability of reaching a given search node shrinks</a:t>
            </a:r>
          </a:p>
          <a:p>
            <a:pPr lvl="1"/>
            <a:r>
              <a:rPr lang="en-US" sz="1500" dirty="0"/>
              <a:t>So usefulness of search is diminished</a:t>
            </a:r>
          </a:p>
          <a:p>
            <a:pPr lvl="1"/>
            <a:r>
              <a:rPr lang="en-US" sz="1500" dirty="0"/>
              <a:t>So limiting depth is less damaging</a:t>
            </a:r>
          </a:p>
          <a:p>
            <a:pPr lvl="1"/>
            <a:r>
              <a:rPr lang="en-US" sz="1500" dirty="0"/>
              <a:t>But pruning is trickier…</a:t>
            </a:r>
          </a:p>
          <a:p>
            <a:pPr lvl="4"/>
            <a:endParaRPr lang="en-US" sz="900" dirty="0"/>
          </a:p>
          <a:p>
            <a:r>
              <a:rPr lang="en-US" sz="1650" dirty="0"/>
              <a:t>Historic AI: </a:t>
            </a:r>
            <a:r>
              <a:rPr lang="en-US" sz="1650" dirty="0" err="1"/>
              <a:t>TDGammon</a:t>
            </a:r>
            <a:r>
              <a:rPr lang="en-US" sz="1650" dirty="0"/>
              <a:t> uses depth-2 search + very good evaluation function + reinforcement learning: </a:t>
            </a:r>
            <a:br>
              <a:rPr lang="en-US" sz="1650" dirty="0"/>
            </a:br>
            <a:r>
              <a:rPr lang="en-US" sz="1650" dirty="0"/>
              <a:t>world-champion level play</a:t>
            </a:r>
          </a:p>
          <a:p>
            <a:pPr lvl="3"/>
            <a:endParaRPr lang="en-US" sz="750" dirty="0"/>
          </a:p>
          <a:p>
            <a:r>
              <a:rPr lang="en-US" sz="1650" dirty="0"/>
              <a:t>1</a:t>
            </a:r>
            <a:r>
              <a:rPr lang="en-US" sz="1650" baseline="30000" dirty="0"/>
              <a:t>st</a:t>
            </a:r>
            <a:r>
              <a:rPr lang="en-US" sz="1650" dirty="0"/>
              <a:t> AI world champion in any game!</a:t>
            </a:r>
          </a:p>
        </p:txBody>
      </p:sp>
      <p:pic>
        <p:nvPicPr>
          <p:cNvPr id="9218" name="Picture 2" descr="http://upload.wikimedia.org/wikipedia/commons/3/30/Backgammon_lg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00700" y="2000250"/>
            <a:ext cx="3171825" cy="2114550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6000750" y="5769917"/>
            <a:ext cx="30861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50" dirty="0">
                <a:latin typeface="Calibri" pitchFamily="34" charset="0"/>
              </a:rPr>
              <a:t>Image: Wikipedia</a:t>
            </a:r>
          </a:p>
        </p:txBody>
      </p:sp>
    </p:spTree>
    <p:extLst>
      <p:ext uri="{BB962C8B-B14F-4D97-AF65-F5344CB8AC3E}">
        <p14:creationId xmlns:p14="http://schemas.microsoft.com/office/powerpoint/2010/main" val="6329298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Mixed Layer Types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idx="1"/>
          </p:nvPr>
        </p:nvSpPr>
        <p:spPr>
          <a:xfrm>
            <a:off x="342900" y="1885950"/>
            <a:ext cx="3827134" cy="3771900"/>
          </a:xfrm>
        </p:spPr>
        <p:txBody>
          <a:bodyPr/>
          <a:lstStyle/>
          <a:p>
            <a:r>
              <a:rPr lang="en-US" sz="2100" dirty="0"/>
              <a:t>E.g. Backgammon</a:t>
            </a:r>
          </a:p>
          <a:p>
            <a:r>
              <a:rPr lang="en-US" sz="2100" dirty="0" err="1"/>
              <a:t>Expectiminimax</a:t>
            </a:r>
            <a:endParaRPr lang="en-US" sz="2100" dirty="0"/>
          </a:p>
          <a:p>
            <a:pPr lvl="1"/>
            <a:r>
              <a:rPr lang="en-US" sz="1800" dirty="0"/>
              <a:t>Environment is an extra “random agent” player that moves after each min/max agent</a:t>
            </a:r>
          </a:p>
          <a:p>
            <a:pPr lvl="1"/>
            <a:r>
              <a:rPr lang="en-US" sz="1800" dirty="0"/>
              <a:t>Each node computes the appropriate combination of its children</a:t>
            </a:r>
          </a:p>
          <a:p>
            <a:pPr lvl="1"/>
            <a:endParaRPr lang="en-US" sz="1650" dirty="0"/>
          </a:p>
          <a:p>
            <a:endParaRPr lang="en-US" sz="1650" dirty="0"/>
          </a:p>
        </p:txBody>
      </p:sp>
      <p:grpSp>
        <p:nvGrpSpPr>
          <p:cNvPr id="60" name="Group 59"/>
          <p:cNvGrpSpPr/>
          <p:nvPr/>
        </p:nvGrpSpPr>
        <p:grpSpPr>
          <a:xfrm>
            <a:off x="4457700" y="2057400"/>
            <a:ext cx="3143250" cy="3457575"/>
            <a:chOff x="7315200" y="1539240"/>
            <a:chExt cx="2133600" cy="2346960"/>
          </a:xfrm>
        </p:grpSpPr>
        <p:sp>
          <p:nvSpPr>
            <p:cNvPr id="15" name="AutoShape 27"/>
            <p:cNvSpPr>
              <a:spLocks noChangeArrowheads="1"/>
            </p:cNvSpPr>
            <p:nvPr/>
          </p:nvSpPr>
          <p:spPr bwMode="auto">
            <a:xfrm>
              <a:off x="8229600" y="1539240"/>
              <a:ext cx="285750" cy="228600"/>
            </a:xfrm>
            <a:prstGeom prst="triangle">
              <a:avLst>
                <a:gd name="adj" fmla="val 50000"/>
              </a:avLst>
            </a:prstGeom>
            <a:solidFill>
              <a:srgbClr val="99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/>
            </a:p>
          </p:txBody>
        </p:sp>
        <p:cxnSp>
          <p:nvCxnSpPr>
            <p:cNvPr id="16" name="AutoShape 28"/>
            <p:cNvCxnSpPr>
              <a:cxnSpLocks noChangeShapeType="1"/>
              <a:stCxn id="15" idx="3"/>
              <a:endCxn id="22" idx="0"/>
            </p:cNvCxnSpPr>
            <p:nvPr/>
          </p:nvCxnSpPr>
          <p:spPr bwMode="auto">
            <a:xfrm flipH="1">
              <a:off x="7720807" y="1767840"/>
              <a:ext cx="651669" cy="51974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7" name="AutoShape 29"/>
            <p:cNvCxnSpPr>
              <a:cxnSpLocks noChangeShapeType="1"/>
              <a:stCxn id="15" idx="3"/>
              <a:endCxn id="23" idx="0"/>
            </p:cNvCxnSpPr>
            <p:nvPr/>
          </p:nvCxnSpPr>
          <p:spPr bwMode="auto">
            <a:xfrm>
              <a:off x="8372475" y="1767840"/>
              <a:ext cx="646112" cy="51974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8" name="AutoShape 30"/>
            <p:cNvCxnSpPr>
              <a:cxnSpLocks noChangeShapeType="1"/>
              <a:stCxn id="22" idx="4"/>
              <a:endCxn id="30" idx="3"/>
            </p:cNvCxnSpPr>
            <p:nvPr/>
          </p:nvCxnSpPr>
          <p:spPr bwMode="auto">
            <a:xfrm flipH="1">
              <a:off x="7458075" y="2573338"/>
              <a:ext cx="262731" cy="55086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9" name="AutoShape 31"/>
            <p:cNvCxnSpPr>
              <a:cxnSpLocks noChangeShapeType="1"/>
              <a:stCxn id="22" idx="4"/>
              <a:endCxn id="31" idx="3"/>
            </p:cNvCxnSpPr>
            <p:nvPr/>
          </p:nvCxnSpPr>
          <p:spPr bwMode="auto">
            <a:xfrm>
              <a:off x="7720806" y="2573338"/>
              <a:ext cx="289719" cy="55086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" name="AutoShape 32"/>
            <p:cNvCxnSpPr>
              <a:cxnSpLocks noChangeShapeType="1"/>
              <a:stCxn id="23" idx="4"/>
              <a:endCxn id="32" idx="3"/>
            </p:cNvCxnSpPr>
            <p:nvPr/>
          </p:nvCxnSpPr>
          <p:spPr bwMode="auto">
            <a:xfrm flipH="1">
              <a:off x="8753475" y="2573338"/>
              <a:ext cx="265112" cy="55086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1" name="AutoShape 33"/>
            <p:cNvCxnSpPr>
              <a:cxnSpLocks noChangeShapeType="1"/>
              <a:stCxn id="23" idx="4"/>
              <a:endCxn id="33" idx="3"/>
            </p:cNvCxnSpPr>
            <p:nvPr/>
          </p:nvCxnSpPr>
          <p:spPr bwMode="auto">
            <a:xfrm>
              <a:off x="9018587" y="2573338"/>
              <a:ext cx="287338" cy="55086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22" name="Oval 34"/>
            <p:cNvSpPr>
              <a:spLocks noChangeArrowheads="1"/>
            </p:cNvSpPr>
            <p:nvPr/>
          </p:nvSpPr>
          <p:spPr bwMode="auto">
            <a:xfrm>
              <a:off x="7577137" y="2287588"/>
              <a:ext cx="287338" cy="285750"/>
            </a:xfrm>
            <a:prstGeom prst="ellipse">
              <a:avLst/>
            </a:prstGeom>
            <a:solidFill>
              <a:srgbClr val="B5EDC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800"/>
            </a:p>
          </p:txBody>
        </p:sp>
        <p:sp>
          <p:nvSpPr>
            <p:cNvPr id="23" name="Oval 35"/>
            <p:cNvSpPr>
              <a:spLocks noChangeArrowheads="1"/>
            </p:cNvSpPr>
            <p:nvPr/>
          </p:nvSpPr>
          <p:spPr bwMode="auto">
            <a:xfrm>
              <a:off x="8875712" y="2287588"/>
              <a:ext cx="285750" cy="285750"/>
            </a:xfrm>
            <a:prstGeom prst="ellipse">
              <a:avLst/>
            </a:prstGeom>
            <a:solidFill>
              <a:srgbClr val="B5EDC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800"/>
            </a:p>
          </p:txBody>
        </p:sp>
        <p:sp>
          <p:nvSpPr>
            <p:cNvPr id="30" name="AutoShape 27"/>
            <p:cNvSpPr>
              <a:spLocks noChangeArrowheads="1"/>
            </p:cNvSpPr>
            <p:nvPr/>
          </p:nvSpPr>
          <p:spPr bwMode="auto">
            <a:xfrm rot="10800000">
              <a:off x="7315200" y="3124200"/>
              <a:ext cx="285750" cy="228600"/>
            </a:xfrm>
            <a:prstGeom prst="triangle">
              <a:avLst>
                <a:gd name="adj" fmla="val 50000"/>
              </a:avLst>
            </a:prstGeom>
            <a:solidFill>
              <a:srgbClr val="FF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/>
            </a:p>
          </p:txBody>
        </p:sp>
        <p:sp>
          <p:nvSpPr>
            <p:cNvPr id="31" name="AutoShape 27"/>
            <p:cNvSpPr>
              <a:spLocks noChangeArrowheads="1"/>
            </p:cNvSpPr>
            <p:nvPr/>
          </p:nvSpPr>
          <p:spPr bwMode="auto">
            <a:xfrm rot="10800000">
              <a:off x="7867650" y="3124200"/>
              <a:ext cx="285750" cy="228600"/>
            </a:xfrm>
            <a:prstGeom prst="triangle">
              <a:avLst>
                <a:gd name="adj" fmla="val 50000"/>
              </a:avLst>
            </a:prstGeom>
            <a:solidFill>
              <a:srgbClr val="FF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/>
            </a:p>
          </p:txBody>
        </p:sp>
        <p:sp>
          <p:nvSpPr>
            <p:cNvPr id="32" name="AutoShape 27"/>
            <p:cNvSpPr>
              <a:spLocks noChangeArrowheads="1"/>
            </p:cNvSpPr>
            <p:nvPr/>
          </p:nvSpPr>
          <p:spPr bwMode="auto">
            <a:xfrm rot="10800000">
              <a:off x="8610600" y="3124200"/>
              <a:ext cx="285750" cy="228600"/>
            </a:xfrm>
            <a:prstGeom prst="triangle">
              <a:avLst>
                <a:gd name="adj" fmla="val 50000"/>
              </a:avLst>
            </a:prstGeom>
            <a:solidFill>
              <a:srgbClr val="FF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/>
            </a:p>
          </p:txBody>
        </p:sp>
        <p:sp>
          <p:nvSpPr>
            <p:cNvPr id="33" name="AutoShape 27"/>
            <p:cNvSpPr>
              <a:spLocks noChangeArrowheads="1"/>
            </p:cNvSpPr>
            <p:nvPr/>
          </p:nvSpPr>
          <p:spPr bwMode="auto">
            <a:xfrm rot="10800000">
              <a:off x="9163050" y="3124200"/>
              <a:ext cx="285750" cy="228600"/>
            </a:xfrm>
            <a:prstGeom prst="triangle">
              <a:avLst>
                <a:gd name="adj" fmla="val 50000"/>
              </a:avLst>
            </a:prstGeom>
            <a:solidFill>
              <a:srgbClr val="FF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/>
            </a:p>
          </p:txBody>
        </p:sp>
        <p:cxnSp>
          <p:nvCxnSpPr>
            <p:cNvPr id="42" name="AutoShape 32"/>
            <p:cNvCxnSpPr>
              <a:cxnSpLocks noChangeShapeType="1"/>
              <a:stCxn id="30" idx="0"/>
            </p:cNvCxnSpPr>
            <p:nvPr/>
          </p:nvCxnSpPr>
          <p:spPr bwMode="auto">
            <a:xfrm flipH="1">
              <a:off x="7315200" y="3352800"/>
              <a:ext cx="142875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43" name="AutoShape 33"/>
            <p:cNvCxnSpPr>
              <a:cxnSpLocks noChangeShapeType="1"/>
              <a:stCxn id="30" idx="0"/>
            </p:cNvCxnSpPr>
            <p:nvPr/>
          </p:nvCxnSpPr>
          <p:spPr bwMode="auto">
            <a:xfrm>
              <a:off x="7458075" y="3352800"/>
              <a:ext cx="161925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48" name="AutoShape 32"/>
            <p:cNvCxnSpPr>
              <a:cxnSpLocks noChangeShapeType="1"/>
              <a:stCxn id="31" idx="0"/>
            </p:cNvCxnSpPr>
            <p:nvPr/>
          </p:nvCxnSpPr>
          <p:spPr bwMode="auto">
            <a:xfrm flipH="1">
              <a:off x="7848601" y="3352800"/>
              <a:ext cx="161924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49" name="AutoShape 33"/>
            <p:cNvCxnSpPr>
              <a:cxnSpLocks noChangeShapeType="1"/>
              <a:stCxn id="31" idx="0"/>
            </p:cNvCxnSpPr>
            <p:nvPr/>
          </p:nvCxnSpPr>
          <p:spPr bwMode="auto">
            <a:xfrm>
              <a:off x="8010525" y="3352800"/>
              <a:ext cx="142875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52" name="AutoShape 32"/>
            <p:cNvCxnSpPr>
              <a:cxnSpLocks noChangeShapeType="1"/>
              <a:stCxn id="32" idx="0"/>
            </p:cNvCxnSpPr>
            <p:nvPr/>
          </p:nvCxnSpPr>
          <p:spPr bwMode="auto">
            <a:xfrm flipH="1">
              <a:off x="8610601" y="3352800"/>
              <a:ext cx="142874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53" name="AutoShape 33"/>
            <p:cNvCxnSpPr>
              <a:cxnSpLocks noChangeShapeType="1"/>
              <a:stCxn id="32" idx="0"/>
            </p:cNvCxnSpPr>
            <p:nvPr/>
          </p:nvCxnSpPr>
          <p:spPr bwMode="auto">
            <a:xfrm>
              <a:off x="8753475" y="3352800"/>
              <a:ext cx="161925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56" name="AutoShape 32"/>
            <p:cNvCxnSpPr>
              <a:cxnSpLocks noChangeShapeType="1"/>
              <a:stCxn id="33" idx="0"/>
            </p:cNvCxnSpPr>
            <p:nvPr/>
          </p:nvCxnSpPr>
          <p:spPr bwMode="auto">
            <a:xfrm flipH="1">
              <a:off x="9144000" y="3352800"/>
              <a:ext cx="161925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57" name="AutoShape 33"/>
            <p:cNvCxnSpPr>
              <a:cxnSpLocks noChangeShapeType="1"/>
              <a:stCxn id="33" idx="0"/>
            </p:cNvCxnSpPr>
            <p:nvPr/>
          </p:nvCxnSpPr>
          <p:spPr bwMode="auto">
            <a:xfrm>
              <a:off x="9305925" y="3352800"/>
              <a:ext cx="142874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</p:grpSp>
      <p:sp>
        <p:nvSpPr>
          <p:cNvPr id="2" name="TextBox 1"/>
          <p:cNvSpPr txBox="1"/>
          <p:nvPr/>
        </p:nvSpPr>
        <p:spPr>
          <a:xfrm>
            <a:off x="6671519" y="2164071"/>
            <a:ext cx="1204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Max nodes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7390464" y="3242000"/>
            <a:ext cx="1473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Chance nodes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7851193" y="4422275"/>
            <a:ext cx="1165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Min nodes</a:t>
            </a:r>
          </a:p>
        </p:txBody>
      </p:sp>
    </p:spTree>
    <p:extLst>
      <p:ext uri="{BB962C8B-B14F-4D97-AF65-F5344CB8AC3E}">
        <p14:creationId xmlns:p14="http://schemas.microsoft.com/office/powerpoint/2010/main" val="208989249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Utilities</a:t>
            </a:r>
            <a:endParaRPr lang="en-US" dirty="0"/>
          </a:p>
        </p:txBody>
      </p:sp>
      <p:sp>
        <p:nvSpPr>
          <p:cNvPr id="3" name="Rectangle 4"/>
          <p:cNvSpPr txBox="1">
            <a:spLocks noChangeArrowheads="1"/>
          </p:cNvSpPr>
          <p:nvPr/>
        </p:nvSpPr>
        <p:spPr bwMode="auto">
          <a:xfrm>
            <a:off x="914400" y="1847588"/>
            <a:ext cx="3657600" cy="17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77" tIns="34289" rIns="68577" bIns="34289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alibri" pitchFamily="34" charset="0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178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354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532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709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altLang="en-US" sz="3300" kern="0" dirty="0"/>
              <a:t>AIMA Chapter </a:t>
            </a:r>
            <a:r>
              <a:rPr lang="en-US" altLang="en-US" sz="3300" kern="0" dirty="0" smtClean="0"/>
              <a:t/>
            </a:r>
            <a:br>
              <a:rPr lang="en-US" altLang="en-US" sz="3300" kern="0" dirty="0" smtClean="0"/>
            </a:br>
            <a:r>
              <a:rPr lang="en-US" altLang="en-US" sz="3300" kern="0" dirty="0" smtClean="0"/>
              <a:t>16.1-16.3</a:t>
            </a:r>
            <a:endParaRPr lang="en-US" altLang="en-US" sz="3300" kern="0" dirty="0"/>
          </a:p>
        </p:txBody>
      </p:sp>
      <p:pic>
        <p:nvPicPr>
          <p:cNvPr id="4" name="Picture 9" descr="http://aima.cs.berkeley.edu/cover2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14900" y="1921144"/>
            <a:ext cx="2789428" cy="362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316898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Maximum Expected Utility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1752600"/>
            <a:ext cx="8420100" cy="3394472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000" dirty="0"/>
              <a:t>Why should we average utilities?  Why not </a:t>
            </a:r>
            <a:r>
              <a:rPr lang="en-US" sz="2000" dirty="0" err="1"/>
              <a:t>minimax</a:t>
            </a:r>
            <a:r>
              <a:rPr lang="en-US" sz="2000" dirty="0"/>
              <a:t>?</a:t>
            </a:r>
          </a:p>
          <a:p>
            <a:pPr>
              <a:lnSpc>
                <a:spcPct val="90000"/>
              </a:lnSpc>
            </a:pPr>
            <a:endParaRPr lang="en-US" sz="2000" dirty="0"/>
          </a:p>
          <a:p>
            <a:pPr>
              <a:lnSpc>
                <a:spcPct val="90000"/>
              </a:lnSpc>
            </a:pPr>
            <a:r>
              <a:rPr lang="en-US" sz="2000" dirty="0"/>
              <a:t>Principle of maximum expected utility: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A rational agent should chose the action that </a:t>
            </a:r>
            <a:r>
              <a:rPr lang="en-US" dirty="0">
                <a:solidFill>
                  <a:srgbClr val="CC0000"/>
                </a:solidFill>
              </a:rPr>
              <a:t>maximizes its expected utility, given its knowledge</a:t>
            </a:r>
          </a:p>
          <a:p>
            <a:pPr lvl="1">
              <a:lnSpc>
                <a:spcPct val="90000"/>
              </a:lnSpc>
            </a:pPr>
            <a:endParaRPr lang="en-US" dirty="0"/>
          </a:p>
          <a:p>
            <a:r>
              <a:rPr lang="en-US" sz="2000" dirty="0"/>
              <a:t>Questions:</a:t>
            </a:r>
          </a:p>
          <a:p>
            <a:pPr lvl="1"/>
            <a:r>
              <a:rPr lang="en-US" dirty="0"/>
              <a:t>Where do utilities come from?</a:t>
            </a:r>
          </a:p>
          <a:p>
            <a:pPr lvl="1"/>
            <a:r>
              <a:rPr lang="en-US" dirty="0"/>
              <a:t>How do we know such utilities even exist?</a:t>
            </a:r>
          </a:p>
          <a:p>
            <a:pPr lvl="1"/>
            <a:r>
              <a:rPr lang="en-US" dirty="0"/>
              <a:t>How do we know that averaging even makes sense?</a:t>
            </a:r>
          </a:p>
          <a:p>
            <a:pPr lvl="1"/>
            <a:r>
              <a:rPr lang="en-US" dirty="0"/>
              <a:t>What if our behavior (preferences) can’t be described by utilities?</a:t>
            </a:r>
          </a:p>
          <a:p>
            <a:pPr>
              <a:lnSpc>
                <a:spcPct val="90000"/>
              </a:lnSpc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7414623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>
            <a:off x="2057400" y="2668464"/>
            <a:ext cx="4914900" cy="290148"/>
            <a:chOff x="2743200" y="2414952"/>
            <a:chExt cx="6553200" cy="386864"/>
          </a:xfrm>
        </p:grpSpPr>
        <p:sp>
          <p:nvSpPr>
            <p:cNvPr id="33" name="AutoShape 6"/>
            <p:cNvSpPr>
              <a:spLocks noChangeArrowheads="1"/>
            </p:cNvSpPr>
            <p:nvPr/>
          </p:nvSpPr>
          <p:spPr bwMode="auto">
            <a:xfrm rot="10800000">
              <a:off x="2743200" y="2414952"/>
              <a:ext cx="476250" cy="381000"/>
            </a:xfrm>
            <a:prstGeom prst="triangle">
              <a:avLst>
                <a:gd name="adj" fmla="val 50000"/>
              </a:avLst>
            </a:prstGeom>
            <a:solidFill>
              <a:srgbClr val="FF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Calibri" pitchFamily="34" charset="0"/>
              </a:endParaRPr>
            </a:p>
          </p:txBody>
        </p:sp>
        <p:sp>
          <p:nvSpPr>
            <p:cNvPr id="34" name="AutoShape 6"/>
            <p:cNvSpPr>
              <a:spLocks noChangeArrowheads="1"/>
            </p:cNvSpPr>
            <p:nvPr/>
          </p:nvSpPr>
          <p:spPr bwMode="auto">
            <a:xfrm rot="10800000">
              <a:off x="4419600" y="2420815"/>
              <a:ext cx="476250" cy="381000"/>
            </a:xfrm>
            <a:prstGeom prst="triangle">
              <a:avLst>
                <a:gd name="adj" fmla="val 50000"/>
              </a:avLst>
            </a:prstGeom>
            <a:solidFill>
              <a:srgbClr val="FF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Calibri" pitchFamily="34" charset="0"/>
              </a:endParaRPr>
            </a:p>
          </p:txBody>
        </p:sp>
        <p:sp>
          <p:nvSpPr>
            <p:cNvPr id="35" name="AutoShape 6"/>
            <p:cNvSpPr>
              <a:spLocks noChangeArrowheads="1"/>
            </p:cNvSpPr>
            <p:nvPr/>
          </p:nvSpPr>
          <p:spPr bwMode="auto">
            <a:xfrm rot="10800000">
              <a:off x="7162800" y="2420815"/>
              <a:ext cx="476250" cy="381000"/>
            </a:xfrm>
            <a:prstGeom prst="triangle">
              <a:avLst>
                <a:gd name="adj" fmla="val 50000"/>
              </a:avLst>
            </a:prstGeom>
            <a:solidFill>
              <a:srgbClr val="FF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Calibri" pitchFamily="34" charset="0"/>
              </a:endParaRPr>
            </a:p>
          </p:txBody>
        </p:sp>
        <p:sp>
          <p:nvSpPr>
            <p:cNvPr id="36" name="AutoShape 6"/>
            <p:cNvSpPr>
              <a:spLocks noChangeArrowheads="1"/>
            </p:cNvSpPr>
            <p:nvPr/>
          </p:nvSpPr>
          <p:spPr bwMode="auto">
            <a:xfrm rot="10800000">
              <a:off x="8820150" y="2420816"/>
              <a:ext cx="476250" cy="381000"/>
            </a:xfrm>
            <a:prstGeom prst="triangle">
              <a:avLst>
                <a:gd name="adj" fmla="val 50000"/>
              </a:avLst>
            </a:prstGeom>
            <a:solidFill>
              <a:srgbClr val="FF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Calibri" pitchFamily="34" charset="0"/>
              </a:endParaRPr>
            </a:p>
          </p:txBody>
        </p:sp>
      </p:grpSp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What Utilities to Use?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idx="1"/>
          </p:nvPr>
        </p:nvSpPr>
        <p:spPr>
          <a:xfrm>
            <a:off x="342900" y="4000500"/>
            <a:ext cx="8286750" cy="1771650"/>
          </a:xfrm>
        </p:spPr>
        <p:txBody>
          <a:bodyPr/>
          <a:lstStyle/>
          <a:p>
            <a:r>
              <a:rPr lang="en-US" sz="1800" dirty="0"/>
              <a:t>For worst-case </a:t>
            </a:r>
            <a:r>
              <a:rPr lang="en-US" sz="1800" dirty="0" err="1"/>
              <a:t>minimax</a:t>
            </a:r>
            <a:r>
              <a:rPr lang="en-US" sz="1800" dirty="0"/>
              <a:t> reasoning, terminal function scale doesn’t matter</a:t>
            </a:r>
          </a:p>
          <a:p>
            <a:pPr lvl="1"/>
            <a:r>
              <a:rPr lang="en-US" sz="1800" dirty="0"/>
              <a:t>We just want better states to have higher evaluations (get the ordering right)</a:t>
            </a:r>
          </a:p>
          <a:p>
            <a:pPr lvl="1"/>
            <a:r>
              <a:rPr lang="en-US" sz="1800" dirty="0"/>
              <a:t>We call this </a:t>
            </a:r>
            <a:r>
              <a:rPr lang="en-US" sz="1800" dirty="0">
                <a:solidFill>
                  <a:srgbClr val="C00000"/>
                </a:solidFill>
              </a:rPr>
              <a:t>insensitivity to monotonic transformations</a:t>
            </a:r>
          </a:p>
          <a:p>
            <a:pPr lvl="2"/>
            <a:endParaRPr lang="en-US" sz="1200" dirty="0"/>
          </a:p>
          <a:p>
            <a:r>
              <a:rPr lang="en-US" sz="1800" dirty="0"/>
              <a:t>For average-case </a:t>
            </a:r>
            <a:r>
              <a:rPr lang="en-US" sz="1800" dirty="0" err="1"/>
              <a:t>expectimax</a:t>
            </a:r>
            <a:r>
              <a:rPr lang="en-US" sz="1800" dirty="0"/>
              <a:t> reasoning, we need </a:t>
            </a:r>
            <a:r>
              <a:rPr lang="en-US" sz="1800" i="1" dirty="0"/>
              <a:t>magnitudes</a:t>
            </a:r>
            <a:r>
              <a:rPr lang="en-US" sz="1800" dirty="0"/>
              <a:t> to be meaningful</a:t>
            </a:r>
          </a:p>
        </p:txBody>
      </p:sp>
      <p:cxnSp>
        <p:nvCxnSpPr>
          <p:cNvPr id="10260" name="AutoShape 43"/>
          <p:cNvCxnSpPr>
            <a:cxnSpLocks noChangeShapeType="1"/>
            <a:stCxn id="10261" idx="4"/>
            <a:endCxn id="9" idx="0"/>
          </p:cNvCxnSpPr>
          <p:nvPr/>
        </p:nvCxnSpPr>
        <p:spPr bwMode="auto">
          <a:xfrm rot="16200000" flipH="1">
            <a:off x="2253853" y="2953941"/>
            <a:ext cx="185738" cy="22145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8" name="Rectangle 7"/>
          <p:cNvSpPr/>
          <p:nvPr/>
        </p:nvSpPr>
        <p:spPr bwMode="auto">
          <a:xfrm>
            <a:off x="1828800" y="3157538"/>
            <a:ext cx="342900" cy="285750"/>
          </a:xfrm>
          <a:prstGeom prst="rect">
            <a:avLst/>
          </a:prstGeom>
          <a:solidFill>
            <a:srgbClr val="E8D1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cs typeface="Calibri"/>
              </a:rPr>
              <a:t>0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2228850" y="3157538"/>
            <a:ext cx="457200" cy="285750"/>
          </a:xfrm>
          <a:prstGeom prst="rect">
            <a:avLst/>
          </a:prstGeom>
          <a:solidFill>
            <a:srgbClr val="E8D1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cs typeface="Calibri"/>
              </a:rPr>
              <a:t>40</a:t>
            </a:r>
          </a:p>
        </p:txBody>
      </p:sp>
      <p:cxnSp>
        <p:nvCxnSpPr>
          <p:cNvPr id="10264" name="AutoShape 43"/>
          <p:cNvCxnSpPr>
            <a:cxnSpLocks noChangeShapeType="1"/>
            <a:stCxn id="10261" idx="4"/>
            <a:endCxn id="8" idx="0"/>
          </p:cNvCxnSpPr>
          <p:nvPr/>
        </p:nvCxnSpPr>
        <p:spPr bwMode="auto">
          <a:xfrm rot="5400000">
            <a:off x="2025253" y="2946798"/>
            <a:ext cx="185738" cy="235744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0265" name="AutoShape 43"/>
          <p:cNvCxnSpPr>
            <a:cxnSpLocks noChangeShapeType="1"/>
            <a:stCxn id="10266" idx="4"/>
            <a:endCxn id="21" idx="0"/>
          </p:cNvCxnSpPr>
          <p:nvPr/>
        </p:nvCxnSpPr>
        <p:spPr bwMode="auto">
          <a:xfrm rot="16200000" flipH="1">
            <a:off x="3525440" y="2925366"/>
            <a:ext cx="185738" cy="25003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20" name="Rectangle 19"/>
          <p:cNvSpPr/>
          <p:nvPr/>
        </p:nvSpPr>
        <p:spPr bwMode="auto">
          <a:xfrm>
            <a:off x="3028950" y="3143250"/>
            <a:ext cx="400050" cy="285750"/>
          </a:xfrm>
          <a:prstGeom prst="rect">
            <a:avLst/>
          </a:prstGeom>
          <a:solidFill>
            <a:srgbClr val="E8D1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cs typeface="Calibri"/>
              </a:rPr>
              <a:t>20</a:t>
            </a:r>
          </a:p>
        </p:txBody>
      </p:sp>
      <p:sp>
        <p:nvSpPr>
          <p:cNvPr id="21" name="Rectangle 20"/>
          <p:cNvSpPr/>
          <p:nvPr/>
        </p:nvSpPr>
        <p:spPr bwMode="auto">
          <a:xfrm>
            <a:off x="3543300" y="3143250"/>
            <a:ext cx="400050" cy="285750"/>
          </a:xfrm>
          <a:prstGeom prst="rect">
            <a:avLst/>
          </a:prstGeom>
          <a:solidFill>
            <a:srgbClr val="E8D1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cs typeface="Calibri"/>
              </a:rPr>
              <a:t>30</a:t>
            </a:r>
          </a:p>
        </p:txBody>
      </p:sp>
      <p:cxnSp>
        <p:nvCxnSpPr>
          <p:cNvPr id="10269" name="AutoShape 43"/>
          <p:cNvCxnSpPr>
            <a:cxnSpLocks noChangeShapeType="1"/>
            <a:stCxn id="10266" idx="4"/>
            <a:endCxn id="20" idx="0"/>
          </p:cNvCxnSpPr>
          <p:nvPr/>
        </p:nvCxnSpPr>
        <p:spPr bwMode="auto">
          <a:xfrm rot="5400000">
            <a:off x="3268266" y="2918223"/>
            <a:ext cx="185738" cy="264319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3" name="AutoShape 43"/>
          <p:cNvCxnSpPr>
            <a:cxnSpLocks noChangeShapeType="1"/>
            <a:stCxn id="10272" idx="3"/>
            <a:endCxn id="10266" idx="0"/>
          </p:cNvCxnSpPr>
          <p:nvPr/>
        </p:nvCxnSpPr>
        <p:spPr bwMode="auto">
          <a:xfrm rot="16200000" flipH="1">
            <a:off x="3089672" y="2225278"/>
            <a:ext cx="171450" cy="635794"/>
          </a:xfrm>
          <a:prstGeom prst="straightConnector1">
            <a:avLst/>
          </a:prstGeom>
          <a:ln w="12700">
            <a:solidFill>
              <a:schemeClr val="tx1"/>
            </a:solidFill>
            <a:headEnd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271" name="AutoShape 43"/>
          <p:cNvCxnSpPr>
            <a:cxnSpLocks noChangeShapeType="1"/>
            <a:stCxn id="10272" idx="3"/>
            <a:endCxn id="10261" idx="0"/>
          </p:cNvCxnSpPr>
          <p:nvPr/>
        </p:nvCxnSpPr>
        <p:spPr bwMode="auto">
          <a:xfrm rot="5400000">
            <a:off x="2453878" y="2239567"/>
            <a:ext cx="185738" cy="62150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0272" name="Isosceles Triangle 32"/>
          <p:cNvSpPr>
            <a:spLocks noChangeArrowheads="1"/>
          </p:cNvSpPr>
          <p:nvPr/>
        </p:nvSpPr>
        <p:spPr bwMode="auto">
          <a:xfrm>
            <a:off x="2686050" y="2171700"/>
            <a:ext cx="342900" cy="285750"/>
          </a:xfrm>
          <a:prstGeom prst="triangle">
            <a:avLst>
              <a:gd name="adj" fmla="val 50000"/>
            </a:avLst>
          </a:prstGeom>
          <a:solidFill>
            <a:srgbClr val="99CC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1800"/>
          </a:p>
        </p:txBody>
      </p:sp>
      <p:sp>
        <p:nvSpPr>
          <p:cNvPr id="55" name="Right Arrow 54"/>
          <p:cNvSpPr/>
          <p:nvPr/>
        </p:nvSpPr>
        <p:spPr>
          <a:xfrm>
            <a:off x="4243387" y="3086100"/>
            <a:ext cx="700087" cy="400050"/>
          </a:xfrm>
          <a:prstGeom prst="rightArrow">
            <a:avLst>
              <a:gd name="adj1" fmla="val 100000"/>
              <a:gd name="adj2" fmla="val 26972"/>
            </a:avLst>
          </a:prstGeom>
          <a:ln>
            <a:prstDash val="sys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1800" dirty="0">
                <a:latin typeface="Calibri"/>
                <a:cs typeface="Calibri"/>
              </a:rPr>
              <a:t>x</a:t>
            </a:r>
            <a:r>
              <a:rPr lang="en-US" sz="1800" baseline="30000" dirty="0">
                <a:latin typeface="Calibri"/>
                <a:cs typeface="Calibri"/>
              </a:rPr>
              <a:t>2</a:t>
            </a:r>
          </a:p>
        </p:txBody>
      </p:sp>
      <p:cxnSp>
        <p:nvCxnSpPr>
          <p:cNvPr id="10247" name="AutoShape 43"/>
          <p:cNvCxnSpPr>
            <a:cxnSpLocks noChangeShapeType="1"/>
            <a:stCxn id="10248" idx="4"/>
            <a:endCxn id="64" idx="0"/>
          </p:cNvCxnSpPr>
          <p:nvPr/>
        </p:nvCxnSpPr>
        <p:spPr bwMode="auto">
          <a:xfrm rot="16200000" flipH="1">
            <a:off x="5568553" y="2953941"/>
            <a:ext cx="185738" cy="22145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63" name="Rectangle 62"/>
          <p:cNvSpPr/>
          <p:nvPr/>
        </p:nvSpPr>
        <p:spPr bwMode="auto">
          <a:xfrm>
            <a:off x="5143500" y="3157538"/>
            <a:ext cx="342900" cy="285750"/>
          </a:xfrm>
          <a:prstGeom prst="rect">
            <a:avLst/>
          </a:prstGeom>
          <a:solidFill>
            <a:srgbClr val="E8D1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cs typeface="Calibri"/>
              </a:rPr>
              <a:t>0</a:t>
            </a:r>
          </a:p>
        </p:txBody>
      </p:sp>
      <p:sp>
        <p:nvSpPr>
          <p:cNvPr id="64" name="Rectangle 63"/>
          <p:cNvSpPr/>
          <p:nvPr/>
        </p:nvSpPr>
        <p:spPr bwMode="auto">
          <a:xfrm>
            <a:off x="5543550" y="3157538"/>
            <a:ext cx="457200" cy="285750"/>
          </a:xfrm>
          <a:prstGeom prst="rect">
            <a:avLst/>
          </a:prstGeom>
          <a:solidFill>
            <a:srgbClr val="E8D1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cs typeface="Calibri"/>
              </a:rPr>
              <a:t>1600</a:t>
            </a:r>
          </a:p>
        </p:txBody>
      </p:sp>
      <p:cxnSp>
        <p:nvCxnSpPr>
          <p:cNvPr id="10251" name="AutoShape 43"/>
          <p:cNvCxnSpPr>
            <a:cxnSpLocks noChangeShapeType="1"/>
            <a:stCxn id="10248" idx="4"/>
            <a:endCxn id="63" idx="0"/>
          </p:cNvCxnSpPr>
          <p:nvPr/>
        </p:nvCxnSpPr>
        <p:spPr bwMode="auto">
          <a:xfrm rot="5400000">
            <a:off x="5339953" y="2946798"/>
            <a:ext cx="185738" cy="235744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0252" name="AutoShape 43"/>
          <p:cNvCxnSpPr>
            <a:cxnSpLocks noChangeShapeType="1"/>
            <a:stCxn id="10253" idx="4"/>
            <a:endCxn id="69" idx="0"/>
          </p:cNvCxnSpPr>
          <p:nvPr/>
        </p:nvCxnSpPr>
        <p:spPr bwMode="auto">
          <a:xfrm rot="16200000" flipH="1">
            <a:off x="6840140" y="2925366"/>
            <a:ext cx="185738" cy="25003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grpSp>
        <p:nvGrpSpPr>
          <p:cNvPr id="39" name="Group 38"/>
          <p:cNvGrpSpPr/>
          <p:nvPr/>
        </p:nvGrpSpPr>
        <p:grpSpPr>
          <a:xfrm>
            <a:off x="2071687" y="2628900"/>
            <a:ext cx="4900613" cy="342900"/>
            <a:chOff x="2762250" y="2362200"/>
            <a:chExt cx="6534150" cy="457200"/>
          </a:xfrm>
        </p:grpSpPr>
        <p:sp>
          <p:nvSpPr>
            <p:cNvPr id="10261" name="Oval 39"/>
            <p:cNvSpPr>
              <a:spLocks noChangeArrowheads="1"/>
            </p:cNvSpPr>
            <p:nvPr/>
          </p:nvSpPr>
          <p:spPr bwMode="auto">
            <a:xfrm>
              <a:off x="2762250" y="2381250"/>
              <a:ext cx="438150" cy="438150"/>
            </a:xfrm>
            <a:prstGeom prst="ellipse">
              <a:avLst/>
            </a:prstGeom>
            <a:solidFill>
              <a:srgbClr val="B5EDC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800"/>
            </a:p>
          </p:txBody>
        </p:sp>
        <p:sp>
          <p:nvSpPr>
            <p:cNvPr id="10266" name="Oval 39"/>
            <p:cNvSpPr>
              <a:spLocks noChangeArrowheads="1"/>
            </p:cNvSpPr>
            <p:nvPr/>
          </p:nvSpPr>
          <p:spPr bwMode="auto">
            <a:xfrm>
              <a:off x="4438650" y="2362200"/>
              <a:ext cx="438150" cy="438150"/>
            </a:xfrm>
            <a:prstGeom prst="ellipse">
              <a:avLst/>
            </a:prstGeom>
            <a:solidFill>
              <a:srgbClr val="B5EDC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800"/>
            </a:p>
          </p:txBody>
        </p:sp>
        <p:sp>
          <p:nvSpPr>
            <p:cNvPr id="10248" name="Oval 39"/>
            <p:cNvSpPr>
              <a:spLocks noChangeArrowheads="1"/>
            </p:cNvSpPr>
            <p:nvPr/>
          </p:nvSpPr>
          <p:spPr bwMode="auto">
            <a:xfrm>
              <a:off x="7181850" y="2381250"/>
              <a:ext cx="438150" cy="438150"/>
            </a:xfrm>
            <a:prstGeom prst="ellipse">
              <a:avLst/>
            </a:prstGeom>
            <a:solidFill>
              <a:srgbClr val="B5EDC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800"/>
            </a:p>
          </p:txBody>
        </p:sp>
        <p:sp>
          <p:nvSpPr>
            <p:cNvPr id="10253" name="Oval 39"/>
            <p:cNvSpPr>
              <a:spLocks noChangeArrowheads="1"/>
            </p:cNvSpPr>
            <p:nvPr/>
          </p:nvSpPr>
          <p:spPr bwMode="auto">
            <a:xfrm>
              <a:off x="8858250" y="2362200"/>
              <a:ext cx="438150" cy="438150"/>
            </a:xfrm>
            <a:prstGeom prst="ellipse">
              <a:avLst/>
            </a:prstGeom>
            <a:solidFill>
              <a:srgbClr val="B5EDC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800"/>
            </a:p>
          </p:txBody>
        </p:sp>
      </p:grpSp>
      <p:sp>
        <p:nvSpPr>
          <p:cNvPr id="68" name="Rectangle 67"/>
          <p:cNvSpPr/>
          <p:nvPr/>
        </p:nvSpPr>
        <p:spPr bwMode="auto">
          <a:xfrm>
            <a:off x="6343650" y="3143250"/>
            <a:ext cx="400050" cy="285750"/>
          </a:xfrm>
          <a:prstGeom prst="rect">
            <a:avLst/>
          </a:prstGeom>
          <a:solidFill>
            <a:srgbClr val="E8D1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cs typeface="Calibri"/>
              </a:rPr>
              <a:t>400</a:t>
            </a:r>
          </a:p>
        </p:txBody>
      </p:sp>
      <p:sp>
        <p:nvSpPr>
          <p:cNvPr id="69" name="Rectangle 68"/>
          <p:cNvSpPr/>
          <p:nvPr/>
        </p:nvSpPr>
        <p:spPr bwMode="auto">
          <a:xfrm>
            <a:off x="6858000" y="3143250"/>
            <a:ext cx="400050" cy="285750"/>
          </a:xfrm>
          <a:prstGeom prst="rect">
            <a:avLst/>
          </a:prstGeom>
          <a:solidFill>
            <a:srgbClr val="E8D1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cs typeface="Calibri"/>
              </a:rPr>
              <a:t>900</a:t>
            </a:r>
          </a:p>
        </p:txBody>
      </p:sp>
      <p:cxnSp>
        <p:nvCxnSpPr>
          <p:cNvPr id="10256" name="AutoShape 43"/>
          <p:cNvCxnSpPr>
            <a:cxnSpLocks noChangeShapeType="1"/>
            <a:stCxn id="10253" idx="4"/>
            <a:endCxn id="68" idx="0"/>
          </p:cNvCxnSpPr>
          <p:nvPr/>
        </p:nvCxnSpPr>
        <p:spPr bwMode="auto">
          <a:xfrm rot="5400000">
            <a:off x="6582966" y="2918223"/>
            <a:ext cx="185738" cy="264319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0257" name="AutoShape 43"/>
          <p:cNvCxnSpPr>
            <a:cxnSpLocks noChangeShapeType="1"/>
            <a:stCxn id="10259" idx="3"/>
            <a:endCxn id="10253" idx="0"/>
          </p:cNvCxnSpPr>
          <p:nvPr/>
        </p:nvCxnSpPr>
        <p:spPr bwMode="auto">
          <a:xfrm rot="16200000" flipH="1">
            <a:off x="6404372" y="2225278"/>
            <a:ext cx="171450" cy="635794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72" name="AutoShape 43"/>
          <p:cNvCxnSpPr>
            <a:cxnSpLocks noChangeShapeType="1"/>
            <a:stCxn id="10259" idx="3"/>
            <a:endCxn id="10248" idx="0"/>
          </p:cNvCxnSpPr>
          <p:nvPr/>
        </p:nvCxnSpPr>
        <p:spPr bwMode="auto">
          <a:xfrm rot="5400000">
            <a:off x="5768578" y="2239566"/>
            <a:ext cx="185738" cy="621506"/>
          </a:xfrm>
          <a:prstGeom prst="straightConnector1">
            <a:avLst/>
          </a:prstGeom>
          <a:ln w="12700">
            <a:solidFill>
              <a:schemeClr val="tx1"/>
            </a:solidFill>
            <a:headEnd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259" name="Isosceles Triangle 72"/>
          <p:cNvSpPr>
            <a:spLocks noChangeArrowheads="1"/>
          </p:cNvSpPr>
          <p:nvPr/>
        </p:nvSpPr>
        <p:spPr bwMode="auto">
          <a:xfrm>
            <a:off x="6000750" y="2171700"/>
            <a:ext cx="342900" cy="285750"/>
          </a:xfrm>
          <a:prstGeom prst="triangle">
            <a:avLst>
              <a:gd name="adj" fmla="val 50000"/>
            </a:avLst>
          </a:prstGeom>
          <a:solidFill>
            <a:srgbClr val="99CC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32029377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Utilities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idx="1"/>
          </p:nvPr>
        </p:nvSpPr>
        <p:spPr>
          <a:xfrm>
            <a:off x="342900" y="2057401"/>
            <a:ext cx="4514850" cy="3657599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1800" dirty="0">
                <a:solidFill>
                  <a:srgbClr val="CC0000"/>
                </a:solidFill>
              </a:rPr>
              <a:t>Utilities are functions from outcomes (states of the world) to real numbers that describe an agent’s preferences</a:t>
            </a:r>
          </a:p>
          <a:p>
            <a:pPr lvl="1">
              <a:lnSpc>
                <a:spcPct val="80000"/>
              </a:lnSpc>
            </a:pPr>
            <a:endParaRPr lang="en-US" sz="1500" dirty="0"/>
          </a:p>
          <a:p>
            <a:pPr>
              <a:lnSpc>
                <a:spcPct val="80000"/>
              </a:lnSpc>
            </a:pPr>
            <a:r>
              <a:rPr lang="en-US" sz="1800" dirty="0"/>
              <a:t>Where do utilities come from?</a:t>
            </a:r>
          </a:p>
          <a:p>
            <a:pPr lvl="1">
              <a:lnSpc>
                <a:spcPct val="80000"/>
              </a:lnSpc>
            </a:pPr>
            <a:r>
              <a:rPr lang="en-US" sz="1500" dirty="0"/>
              <a:t>In a game, may be simple (+1/-1)</a:t>
            </a:r>
          </a:p>
          <a:p>
            <a:pPr lvl="1">
              <a:lnSpc>
                <a:spcPct val="80000"/>
              </a:lnSpc>
            </a:pPr>
            <a:r>
              <a:rPr lang="en-US" sz="1500" dirty="0"/>
              <a:t>Utilities summarize the agent’s goals</a:t>
            </a:r>
          </a:p>
          <a:p>
            <a:pPr lvl="1">
              <a:lnSpc>
                <a:spcPct val="80000"/>
              </a:lnSpc>
            </a:pPr>
            <a:r>
              <a:rPr lang="en-US" sz="1500" dirty="0"/>
              <a:t>Theorem: any “rational” preferences can be summarized as a utility function</a:t>
            </a:r>
          </a:p>
          <a:p>
            <a:pPr lvl="1">
              <a:lnSpc>
                <a:spcPct val="80000"/>
              </a:lnSpc>
            </a:pPr>
            <a:endParaRPr lang="en-US" sz="1500" dirty="0"/>
          </a:p>
          <a:p>
            <a:pPr>
              <a:lnSpc>
                <a:spcPct val="80000"/>
              </a:lnSpc>
            </a:pPr>
            <a:r>
              <a:rPr lang="en-US" sz="1800" dirty="0"/>
              <a:t>We hard-wire utilities and let behaviors emerge</a:t>
            </a:r>
          </a:p>
          <a:p>
            <a:pPr lvl="1">
              <a:lnSpc>
                <a:spcPct val="80000"/>
              </a:lnSpc>
            </a:pPr>
            <a:r>
              <a:rPr lang="en-US" sz="1500" dirty="0"/>
              <a:t>Why don’t we let agents pick utilities?</a:t>
            </a:r>
          </a:p>
          <a:p>
            <a:pPr lvl="1">
              <a:lnSpc>
                <a:spcPct val="80000"/>
              </a:lnSpc>
            </a:pPr>
            <a:r>
              <a:rPr lang="en-US" sz="1500" dirty="0"/>
              <a:t>Why don’t we prescribe behaviors?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endParaRPr lang="en-US" sz="1800" dirty="0"/>
          </a:p>
        </p:txBody>
      </p:sp>
      <p:pic>
        <p:nvPicPr>
          <p:cNvPr id="5121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372757" y="2286000"/>
            <a:ext cx="1085036" cy="1600200"/>
          </a:xfrm>
          <a:prstGeom prst="rect">
            <a:avLst/>
          </a:prstGeom>
          <a:noFill/>
        </p:spPr>
      </p:pic>
      <p:pic>
        <p:nvPicPr>
          <p:cNvPr id="13" name="Picture 1" descr="C:\Users\Dan\Dropbox\Office\CS 188\Ketrina Art\Utilities\IceCreamUtilities.png"/>
          <p:cNvPicPr>
            <a:picLocks noChangeAspect="1" noChangeArrowheads="1"/>
          </p:cNvPicPr>
          <p:nvPr/>
        </p:nvPicPr>
        <p:blipFill>
          <a:blip r:embed="rId3" cstate="print"/>
          <a:srcRect l="57903" t="75000" r="32764" b="9000"/>
          <a:stretch>
            <a:fillRect/>
          </a:stretch>
        </p:blipFill>
        <p:spPr bwMode="auto">
          <a:xfrm>
            <a:off x="4857750" y="2857500"/>
            <a:ext cx="800100" cy="914400"/>
          </a:xfrm>
          <a:prstGeom prst="rect">
            <a:avLst/>
          </a:prstGeom>
          <a:noFill/>
        </p:spPr>
      </p:pic>
      <p:pic>
        <p:nvPicPr>
          <p:cNvPr id="16" name="Picture 1" descr="C:\Users\Dan\Dropbox\Office\CS 188\Ketrina Art\Utilities\IceCreamUtilities.png"/>
          <p:cNvPicPr>
            <a:picLocks noChangeAspect="1" noChangeArrowheads="1"/>
          </p:cNvPicPr>
          <p:nvPr/>
        </p:nvPicPr>
        <p:blipFill>
          <a:blip r:embed="rId3" cstate="print"/>
          <a:srcRect l="41236" t="67000" r="48764" b="9000"/>
          <a:stretch>
            <a:fillRect/>
          </a:stretch>
        </p:blipFill>
        <p:spPr bwMode="auto">
          <a:xfrm>
            <a:off x="6057900" y="2457450"/>
            <a:ext cx="857250" cy="13716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97206559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43051" y="3943351"/>
            <a:ext cx="1869281" cy="1869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284352" y="4165659"/>
            <a:ext cx="2061197" cy="1691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57950" y="4114800"/>
            <a:ext cx="1675091" cy="1732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/>
              <a:t>Utilities: Uncertain Outcomes</a:t>
            </a:r>
          </a:p>
        </p:txBody>
      </p:sp>
      <p:sp>
        <p:nvSpPr>
          <p:cNvPr id="14" name="Isosceles Triangle 13"/>
          <p:cNvSpPr/>
          <p:nvPr/>
        </p:nvSpPr>
        <p:spPr>
          <a:xfrm>
            <a:off x="3943350" y="2114550"/>
            <a:ext cx="571500" cy="400050"/>
          </a:xfrm>
          <a:prstGeom prst="triangle">
            <a:avLst/>
          </a:prstGeom>
          <a:solidFill>
            <a:srgbClr val="99CC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500">
              <a:latin typeface="Calibri" pitchFamily="34" charset="0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2171700" y="2971800"/>
            <a:ext cx="457200" cy="457200"/>
          </a:xfrm>
          <a:prstGeom prst="ellipse">
            <a:avLst/>
          </a:prstGeom>
          <a:solidFill>
            <a:srgbClr val="B5EDC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500">
              <a:latin typeface="Calibri" pitchFamily="34" charset="0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5886450" y="2971800"/>
            <a:ext cx="457200" cy="457200"/>
          </a:xfrm>
          <a:prstGeom prst="ellipse">
            <a:avLst/>
          </a:prstGeom>
          <a:solidFill>
            <a:srgbClr val="B5EDC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500">
              <a:latin typeface="Calibri" pitchFamily="34" charset="0"/>
            </a:endParaRPr>
          </a:p>
        </p:txBody>
      </p:sp>
      <p:cxnSp>
        <p:nvCxnSpPr>
          <p:cNvPr id="18" name="Straight Arrow Connector 17"/>
          <p:cNvCxnSpPr>
            <a:stCxn id="14" idx="3"/>
            <a:endCxn id="16" idx="0"/>
          </p:cNvCxnSpPr>
          <p:nvPr/>
        </p:nvCxnSpPr>
        <p:spPr>
          <a:xfrm>
            <a:off x="4229100" y="2514600"/>
            <a:ext cx="1885950" cy="45720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4" idx="3"/>
            <a:endCxn id="15" idx="0"/>
          </p:cNvCxnSpPr>
          <p:nvPr/>
        </p:nvCxnSpPr>
        <p:spPr>
          <a:xfrm flipH="1">
            <a:off x="2400300" y="2514600"/>
            <a:ext cx="1828800" cy="45720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5" idx="4"/>
          </p:cNvCxnSpPr>
          <p:nvPr/>
        </p:nvCxnSpPr>
        <p:spPr>
          <a:xfrm>
            <a:off x="2400300" y="3429000"/>
            <a:ext cx="0" cy="68580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6115050" y="3429000"/>
            <a:ext cx="857250" cy="68580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6" idx="4"/>
          </p:cNvCxnSpPr>
          <p:nvPr/>
        </p:nvCxnSpPr>
        <p:spPr>
          <a:xfrm flipH="1">
            <a:off x="5314950" y="3429000"/>
            <a:ext cx="800100" cy="685802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17" name="TextBox 29"/>
          <p:cNvSpPr txBox="1">
            <a:spLocks noChangeArrowheads="1"/>
          </p:cNvSpPr>
          <p:nvPr/>
        </p:nvSpPr>
        <p:spPr bwMode="auto">
          <a:xfrm>
            <a:off x="3143250" y="1771650"/>
            <a:ext cx="2228850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1500" dirty="0">
                <a:latin typeface="Calibri" pitchFamily="34" charset="0"/>
              </a:rPr>
              <a:t>Getting ice cream</a:t>
            </a:r>
          </a:p>
        </p:txBody>
      </p:sp>
      <p:sp>
        <p:nvSpPr>
          <p:cNvPr id="21518" name="TextBox 30"/>
          <p:cNvSpPr txBox="1">
            <a:spLocks noChangeArrowheads="1"/>
          </p:cNvSpPr>
          <p:nvPr/>
        </p:nvSpPr>
        <p:spPr bwMode="auto">
          <a:xfrm>
            <a:off x="2228850" y="2457450"/>
            <a:ext cx="1828800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500" dirty="0">
                <a:latin typeface="Calibri" pitchFamily="34" charset="0"/>
              </a:rPr>
              <a:t>Get Single</a:t>
            </a:r>
          </a:p>
        </p:txBody>
      </p:sp>
      <p:sp>
        <p:nvSpPr>
          <p:cNvPr id="21519" name="TextBox 31"/>
          <p:cNvSpPr txBox="1">
            <a:spLocks noChangeArrowheads="1"/>
          </p:cNvSpPr>
          <p:nvPr/>
        </p:nvSpPr>
        <p:spPr bwMode="auto">
          <a:xfrm>
            <a:off x="5372100" y="2457450"/>
            <a:ext cx="1200150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500" dirty="0">
                <a:latin typeface="Calibri" pitchFamily="34" charset="0"/>
              </a:rPr>
              <a:t>Get Double</a:t>
            </a:r>
          </a:p>
        </p:txBody>
      </p:sp>
      <p:sp>
        <p:nvSpPr>
          <p:cNvPr id="15376" name="TextBox 36"/>
          <p:cNvSpPr txBox="1">
            <a:spLocks noChangeArrowheads="1"/>
          </p:cNvSpPr>
          <p:nvPr/>
        </p:nvSpPr>
        <p:spPr bwMode="auto">
          <a:xfrm>
            <a:off x="5029200" y="3543300"/>
            <a:ext cx="800100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500" dirty="0">
                <a:latin typeface="Calibri" pitchFamily="34" charset="0"/>
              </a:rPr>
              <a:t>Oops</a:t>
            </a:r>
          </a:p>
        </p:txBody>
      </p:sp>
      <p:sp>
        <p:nvSpPr>
          <p:cNvPr id="15377" name="TextBox 37"/>
          <p:cNvSpPr txBox="1">
            <a:spLocks noChangeArrowheads="1"/>
          </p:cNvSpPr>
          <p:nvPr/>
        </p:nvSpPr>
        <p:spPr bwMode="auto">
          <a:xfrm>
            <a:off x="6710730" y="3543300"/>
            <a:ext cx="800100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500" dirty="0">
                <a:latin typeface="Calibri" pitchFamily="34" charset="0"/>
              </a:rPr>
              <a:t>Whew!</a:t>
            </a:r>
          </a:p>
        </p:txBody>
      </p:sp>
    </p:spTree>
    <p:extLst>
      <p:ext uri="{BB962C8B-B14F-4D97-AF65-F5344CB8AC3E}">
        <p14:creationId xmlns:p14="http://schemas.microsoft.com/office/powerpoint/2010/main" val="79178320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76" grpId="0"/>
      <p:bldP spid="1537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10"/>
          <p:cNvSpPr/>
          <p:nvPr/>
        </p:nvSpPr>
        <p:spPr>
          <a:xfrm>
            <a:off x="128588" y="2343150"/>
            <a:ext cx="3943350" cy="1924050"/>
          </a:xfrm>
          <a:prstGeom prst="roundRect">
            <a:avLst/>
          </a:prstGeom>
          <a:solidFill>
            <a:srgbClr val="0066CC">
              <a:alpha val="16000"/>
            </a:srgb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" name="Rounded Rectangle 11"/>
          <p:cNvSpPr/>
          <p:nvPr/>
        </p:nvSpPr>
        <p:spPr>
          <a:xfrm>
            <a:off x="5043487" y="2343150"/>
            <a:ext cx="3936207" cy="1924050"/>
          </a:xfrm>
          <a:prstGeom prst="roundRect">
            <a:avLst/>
          </a:prstGeom>
          <a:solidFill>
            <a:srgbClr val="C00000">
              <a:alpha val="16000"/>
            </a:srgb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Review: Minimax </a:t>
            </a:r>
            <a:r>
              <a:rPr lang="en-US" dirty="0" smtClean="0"/>
              <a:t>Implementation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5100638" y="2457450"/>
            <a:ext cx="4195762" cy="196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77" tIns="34289" rIns="68577" bIns="34289" numCol="1" anchor="t" anchorCtr="0" compatLnSpc="1">
            <a:prstTxWarp prst="textNoShape">
              <a:avLst/>
            </a:prstTxWarp>
          </a:bodyPr>
          <a:lstStyle/>
          <a:p>
            <a:pPr marL="257162" indent="-257162" defTabSz="685800" eaLnBrk="1" hangingPunct="1">
              <a:lnSpc>
                <a:spcPct val="80000"/>
              </a:lnSpc>
              <a:spcBef>
                <a:spcPts val="900"/>
              </a:spcBef>
              <a:buClr>
                <a:schemeClr val="accent2"/>
              </a:buClr>
              <a:defRPr/>
            </a:pPr>
            <a:r>
              <a:rPr lang="en-US" sz="1800" kern="0" dirty="0">
                <a:solidFill>
                  <a:srgbClr val="C00000"/>
                </a:solidFill>
                <a:latin typeface="Calibri" pitchFamily="34" charset="0"/>
                <a:cs typeface="+mn-cs"/>
              </a:rPr>
              <a:t>def min-value(state</a:t>
            </a:r>
            <a:r>
              <a:rPr lang="en-US" sz="1800" kern="0" dirty="0" smtClean="0">
                <a:solidFill>
                  <a:srgbClr val="C00000"/>
                </a:solidFill>
                <a:latin typeface="Calibri" pitchFamily="34" charset="0"/>
                <a:cs typeface="+mn-cs"/>
              </a:rPr>
              <a:t>):</a:t>
            </a:r>
            <a:endParaRPr lang="en-US" sz="1800" kern="0" dirty="0">
              <a:solidFill>
                <a:srgbClr val="0070C0"/>
              </a:solidFill>
              <a:latin typeface="Calibri" pitchFamily="34" charset="0"/>
            </a:endParaRP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Calibri" pitchFamily="34" charset="0"/>
              </a:rPr>
              <a:t>if the state is a terminal state: </a:t>
            </a:r>
            <a:br>
              <a:rPr lang="en-US" sz="1800" kern="0" dirty="0">
                <a:latin typeface="Calibri" pitchFamily="34" charset="0"/>
              </a:rPr>
            </a:br>
            <a:r>
              <a:rPr lang="en-US" sz="1800" kern="0" dirty="0">
                <a:latin typeface="Calibri" pitchFamily="34" charset="0"/>
              </a:rPr>
              <a:t>return the state’s </a:t>
            </a:r>
            <a:r>
              <a:rPr lang="en-US" sz="1800" kern="0" dirty="0" smtClean="0">
                <a:latin typeface="Calibri" pitchFamily="34" charset="0"/>
              </a:rPr>
              <a:t>utility</a:t>
            </a:r>
            <a:endParaRPr lang="en-US" sz="1800" kern="0" dirty="0">
              <a:solidFill>
                <a:srgbClr val="C00000"/>
              </a:solidFill>
              <a:latin typeface="Calibri" pitchFamily="34" charset="0"/>
              <a:cs typeface="+mn-cs"/>
            </a:endParaRP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Calibri" pitchFamily="34" charset="0"/>
              </a:rPr>
              <a:t>initialize v = </a:t>
            </a:r>
            <a:r>
              <a:rPr lang="en-US" sz="1800" kern="0" dirty="0">
                <a:cs typeface="Times New Roman" pitchFamily="18" charset="0"/>
              </a:rPr>
              <a:t>+∞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Calibri" pitchFamily="34" charset="0"/>
              </a:rPr>
              <a:t>for each successor of state:</a:t>
            </a:r>
          </a:p>
          <a:p>
            <a:pPr marL="857207" lvl="2" indent="-171442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defRPr/>
            </a:pPr>
            <a:r>
              <a:rPr lang="en-US" sz="1800" kern="0" dirty="0">
                <a:latin typeface="Calibri" pitchFamily="34" charset="0"/>
              </a:rPr>
              <a:t>v = min(v, </a:t>
            </a:r>
            <a:r>
              <a:rPr lang="en-US" sz="1800" kern="0" dirty="0">
                <a:solidFill>
                  <a:srgbClr val="0070C0"/>
                </a:solidFill>
                <a:latin typeface="Calibri" pitchFamily="34" charset="0"/>
              </a:rPr>
              <a:t>max-value(successor)</a:t>
            </a:r>
            <a:r>
              <a:rPr lang="en-US" sz="1800" kern="0" dirty="0">
                <a:latin typeface="Calibri" pitchFamily="34" charset="0"/>
              </a:rPr>
              <a:t>)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Calibri" pitchFamily="34" charset="0"/>
              </a:rPr>
              <a:t>return v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185738" y="2228850"/>
            <a:ext cx="4000499" cy="2266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77" tIns="34289" rIns="68577" bIns="34289" numCol="1" anchor="t" anchorCtr="0" compatLnSpc="1">
            <a:prstTxWarp prst="textNoShape">
              <a:avLst/>
            </a:prstTxWarp>
          </a:bodyPr>
          <a:lstStyle/>
          <a:p>
            <a:pPr marL="257162" indent="-257162" defTabSz="685800" eaLnBrk="1" hangingPunct="1">
              <a:lnSpc>
                <a:spcPct val="80000"/>
              </a:lnSpc>
              <a:spcBef>
                <a:spcPts val="900"/>
              </a:spcBef>
              <a:buClr>
                <a:schemeClr val="accent2"/>
              </a:buClr>
              <a:defRPr/>
            </a:pPr>
            <a:endParaRPr lang="en-US" sz="825" kern="0" dirty="0">
              <a:solidFill>
                <a:srgbClr val="00B0F0"/>
              </a:solidFill>
              <a:latin typeface="Calibri" pitchFamily="34" charset="0"/>
              <a:cs typeface="+mn-cs"/>
            </a:endParaRPr>
          </a:p>
          <a:p>
            <a:pPr marL="257162" indent="-257162" defTabSz="685800" eaLnBrk="1" hangingPunct="1">
              <a:lnSpc>
                <a:spcPct val="80000"/>
              </a:lnSpc>
              <a:spcBef>
                <a:spcPts val="900"/>
              </a:spcBef>
              <a:buClr>
                <a:schemeClr val="accent2"/>
              </a:buClr>
              <a:defRPr/>
            </a:pPr>
            <a:r>
              <a:rPr lang="en-US" sz="1800" kern="0" dirty="0">
                <a:solidFill>
                  <a:srgbClr val="0070C0"/>
                </a:solidFill>
                <a:latin typeface="Calibri" pitchFamily="34" charset="0"/>
                <a:cs typeface="+mn-cs"/>
              </a:rPr>
              <a:t>def max-value(state</a:t>
            </a:r>
            <a:r>
              <a:rPr lang="en-US" sz="1800" kern="0" dirty="0" smtClean="0">
                <a:solidFill>
                  <a:srgbClr val="0070C0"/>
                </a:solidFill>
                <a:latin typeface="Calibri" pitchFamily="34" charset="0"/>
                <a:cs typeface="+mn-cs"/>
              </a:rPr>
              <a:t>):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Calibri" pitchFamily="34" charset="0"/>
              </a:rPr>
              <a:t>if the state is a terminal state: </a:t>
            </a:r>
            <a:r>
              <a:rPr lang="en-US" sz="1800" kern="0" dirty="0" smtClean="0">
                <a:latin typeface="Calibri" pitchFamily="34" charset="0"/>
              </a:rPr>
              <a:t/>
            </a:r>
            <a:br>
              <a:rPr lang="en-US" sz="1800" kern="0" dirty="0" smtClean="0">
                <a:latin typeface="Calibri" pitchFamily="34" charset="0"/>
              </a:rPr>
            </a:br>
            <a:r>
              <a:rPr lang="en-US" sz="1800" kern="0" dirty="0" smtClean="0">
                <a:latin typeface="Calibri" pitchFamily="34" charset="0"/>
              </a:rPr>
              <a:t>return </a:t>
            </a:r>
            <a:r>
              <a:rPr lang="en-US" sz="1800" kern="0" dirty="0">
                <a:latin typeface="Calibri" pitchFamily="34" charset="0"/>
              </a:rPr>
              <a:t>the state’s utility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 smtClean="0">
                <a:latin typeface="Calibri" pitchFamily="34" charset="0"/>
              </a:rPr>
              <a:t>initialize </a:t>
            </a:r>
            <a:r>
              <a:rPr lang="en-US" sz="1800" kern="0" dirty="0">
                <a:latin typeface="Calibri" pitchFamily="34" charset="0"/>
              </a:rPr>
              <a:t>v = </a:t>
            </a:r>
            <a:r>
              <a:rPr lang="en-US" sz="1800" kern="0" dirty="0">
                <a:cs typeface="Times New Roman" pitchFamily="18" charset="0"/>
              </a:rPr>
              <a:t>-∞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Calibri" pitchFamily="34" charset="0"/>
              </a:rPr>
              <a:t>for each successor of state:</a:t>
            </a:r>
          </a:p>
          <a:p>
            <a:pPr marL="857207" lvl="2" indent="-171442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defRPr/>
            </a:pPr>
            <a:r>
              <a:rPr lang="en-US" sz="1800" kern="0" dirty="0">
                <a:latin typeface="Calibri" pitchFamily="34" charset="0"/>
              </a:rPr>
              <a:t>v = max(v, </a:t>
            </a:r>
            <a:r>
              <a:rPr lang="en-US" sz="1800" kern="0" dirty="0">
                <a:solidFill>
                  <a:srgbClr val="C00000"/>
                </a:solidFill>
                <a:latin typeface="Calibri" pitchFamily="34" charset="0"/>
              </a:rPr>
              <a:t>min-value(successor)</a:t>
            </a:r>
            <a:r>
              <a:rPr lang="en-US" sz="1800" kern="0" dirty="0">
                <a:latin typeface="Calibri" pitchFamily="34" charset="0"/>
              </a:rPr>
              <a:t>)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Calibri" pitchFamily="34" charset="0"/>
              </a:rPr>
              <a:t>return v</a:t>
            </a:r>
          </a:p>
        </p:txBody>
      </p:sp>
      <p:sp>
        <p:nvSpPr>
          <p:cNvPr id="14" name="Left-Right Arrow 13"/>
          <p:cNvSpPr/>
          <p:nvPr/>
        </p:nvSpPr>
        <p:spPr>
          <a:xfrm>
            <a:off x="4186238" y="2914650"/>
            <a:ext cx="742950" cy="514350"/>
          </a:xfrm>
          <a:prstGeom prst="leftRightArrow">
            <a:avLst/>
          </a:prstGeom>
          <a:solidFill>
            <a:srgbClr val="BD92D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2510635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7" grpId="0"/>
      <p:bldP spid="14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45863" y="4295745"/>
            <a:ext cx="4879502" cy="1328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Preferences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idx="1"/>
          </p:nvPr>
        </p:nvSpPr>
        <p:spPr>
          <a:xfrm>
            <a:off x="342900" y="2057401"/>
            <a:ext cx="4400550" cy="3394472"/>
          </a:xfrm>
        </p:spPr>
        <p:txBody>
          <a:bodyPr/>
          <a:lstStyle/>
          <a:p>
            <a:r>
              <a:rPr lang="en-US" sz="1800" dirty="0"/>
              <a:t>An agent must have preferences among:</a:t>
            </a:r>
          </a:p>
          <a:p>
            <a:pPr lvl="1"/>
            <a:r>
              <a:rPr lang="en-US" sz="1500" dirty="0"/>
              <a:t>Prizes: </a:t>
            </a:r>
            <a:r>
              <a:rPr lang="en-US" sz="1800" i="1" dirty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A, B</a:t>
            </a:r>
            <a:r>
              <a:rPr lang="en-US" sz="1500" dirty="0"/>
              <a:t>, etc.</a:t>
            </a:r>
          </a:p>
          <a:p>
            <a:pPr lvl="1"/>
            <a:r>
              <a:rPr lang="en-US" sz="1500" dirty="0"/>
              <a:t>Lotteries: situations with uncertain prizes</a:t>
            </a:r>
          </a:p>
          <a:p>
            <a:endParaRPr lang="en-US" sz="1800" dirty="0"/>
          </a:p>
          <a:p>
            <a:pPr lvl="1"/>
            <a:endParaRPr lang="en-US" sz="1500" dirty="0"/>
          </a:p>
          <a:p>
            <a:pPr lvl="1"/>
            <a:endParaRPr lang="en-US" sz="1500" dirty="0"/>
          </a:p>
          <a:p>
            <a:r>
              <a:rPr lang="en-US" sz="1800" dirty="0"/>
              <a:t>Notation:</a:t>
            </a:r>
          </a:p>
          <a:p>
            <a:pPr lvl="1"/>
            <a:r>
              <a:rPr lang="en-US" sz="1500" dirty="0"/>
              <a:t>Preference:</a:t>
            </a:r>
          </a:p>
          <a:p>
            <a:pPr lvl="1"/>
            <a:r>
              <a:rPr lang="en-US" sz="1500" dirty="0"/>
              <a:t>Indifference:</a:t>
            </a:r>
          </a:p>
          <a:p>
            <a:endParaRPr lang="en-US" sz="1800" dirty="0"/>
          </a:p>
        </p:txBody>
      </p:sp>
      <p:pic>
        <p:nvPicPr>
          <p:cNvPr id="22533" name="Picture 5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7" cstate="print"/>
          <a:srcRect r="85012" b="-16667"/>
          <a:stretch>
            <a:fillRect/>
          </a:stretch>
        </p:blipFill>
        <p:spPr bwMode="auto">
          <a:xfrm>
            <a:off x="2228850" y="4837509"/>
            <a:ext cx="685800" cy="1916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34" name="Picture 6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8" cstate="print"/>
          <a:srcRect r="77951" b="13253"/>
          <a:stretch>
            <a:fillRect/>
          </a:stretch>
        </p:blipFill>
        <p:spPr bwMode="auto">
          <a:xfrm>
            <a:off x="2228850" y="4571541"/>
            <a:ext cx="742950" cy="171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36" name="Picture 8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1457325" y="3550935"/>
            <a:ext cx="2247900" cy="21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Oval 9"/>
          <p:cNvSpPr/>
          <p:nvPr/>
        </p:nvSpPr>
        <p:spPr>
          <a:xfrm>
            <a:off x="7258050" y="2522235"/>
            <a:ext cx="342900" cy="342900"/>
          </a:xfrm>
          <a:prstGeom prst="ellipse">
            <a:avLst/>
          </a:prstGeom>
          <a:solidFill>
            <a:srgbClr val="B5EDC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/>
          </a:p>
        </p:txBody>
      </p:sp>
      <p:cxnSp>
        <p:nvCxnSpPr>
          <p:cNvPr id="11" name="Straight Arrow Connector 10"/>
          <p:cNvCxnSpPr>
            <a:stCxn id="10" idx="4"/>
          </p:cNvCxnSpPr>
          <p:nvPr/>
        </p:nvCxnSpPr>
        <p:spPr>
          <a:xfrm flipH="1">
            <a:off x="6858000" y="2865135"/>
            <a:ext cx="571500" cy="68580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7429500" y="2865135"/>
            <a:ext cx="628650" cy="68580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629400" y="3550935"/>
            <a:ext cx="188595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i="1" dirty="0">
                <a:solidFill>
                  <a:srgbClr val="C00000"/>
                </a:solidFill>
                <a:cs typeface="Times New Roman" pitchFamily="18" charset="0"/>
              </a:rPr>
              <a:t>A                  B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800850" y="2922285"/>
            <a:ext cx="1885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i="1" dirty="0">
                <a:cs typeface="Times New Roman" pitchFamily="18" charset="0"/>
              </a:rPr>
              <a:t>p                </a:t>
            </a:r>
            <a:r>
              <a:rPr lang="en-US" sz="1800" dirty="0">
                <a:cs typeface="Times New Roman" pitchFamily="18" charset="0"/>
              </a:rPr>
              <a:t>1</a:t>
            </a:r>
            <a:r>
              <a:rPr lang="en-US" sz="1800" i="1" dirty="0">
                <a:cs typeface="Times New Roman" pitchFamily="18" charset="0"/>
              </a:rPr>
              <a:t>-p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6400800" y="2400300"/>
            <a:ext cx="2114550" cy="16002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6" name="TextBox 25"/>
          <p:cNvSpPr txBox="1"/>
          <p:nvPr/>
        </p:nvSpPr>
        <p:spPr>
          <a:xfrm>
            <a:off x="6800850" y="1943100"/>
            <a:ext cx="188595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>
                <a:latin typeface="Calibri" pitchFamily="34" charset="0"/>
                <a:cs typeface="Times New Roman" pitchFamily="18" charset="0"/>
              </a:rPr>
              <a:t>  A Lottery</a:t>
            </a:r>
            <a:endParaRPr lang="en-US" sz="2100" i="1" dirty="0">
              <a:cs typeface="Times New Roman" pitchFamily="18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857750" y="1943100"/>
            <a:ext cx="188595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>
                <a:latin typeface="Calibri" pitchFamily="34" charset="0"/>
                <a:cs typeface="Times New Roman" pitchFamily="18" charset="0"/>
              </a:rPr>
              <a:t>  A Prize</a:t>
            </a:r>
            <a:endParaRPr lang="en-US" sz="2100" i="1" dirty="0">
              <a:cs typeface="Times New Roman" pitchFamily="18" charset="0"/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5086350" y="2400300"/>
            <a:ext cx="628650" cy="62865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9" name="TextBox 28"/>
          <p:cNvSpPr txBox="1"/>
          <p:nvPr/>
        </p:nvSpPr>
        <p:spPr>
          <a:xfrm>
            <a:off x="5257800" y="2514600"/>
            <a:ext cx="3429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i="1" dirty="0">
                <a:solidFill>
                  <a:srgbClr val="C00000"/>
                </a:solidFill>
                <a:cs typeface="Times New Roman" pitchFamily="18" charset="0"/>
              </a:rPr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188421822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1" grpId="0"/>
      <p:bldP spid="24" grpId="0"/>
      <p:bldP spid="25" grpId="0" animBg="1"/>
      <p:bldP spid="26" grpId="0"/>
      <p:bldP spid="27" grpId="0"/>
      <p:bldP spid="28" grpId="0" animBg="1"/>
      <p:bldP spid="29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71650" y="1886711"/>
            <a:ext cx="5715000" cy="3659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Rationality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628389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1" name="Picture 2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40970" y="3486149"/>
            <a:ext cx="2731605" cy="2437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1267" name="Rectangle 3"/>
          <p:cNvSpPr>
            <a:spLocks noGrp="1" noChangeArrowheads="1"/>
          </p:cNvSpPr>
          <p:nvPr>
            <p:ph idx="1"/>
          </p:nvPr>
        </p:nvSpPr>
        <p:spPr>
          <a:xfrm>
            <a:off x="342900" y="2000251"/>
            <a:ext cx="8172450" cy="3394472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1800" dirty="0"/>
              <a:t>We want some constraints on preferences before we call them rational, such as:</a:t>
            </a:r>
          </a:p>
          <a:p>
            <a:pPr lvl="1">
              <a:lnSpc>
                <a:spcPct val="90000"/>
              </a:lnSpc>
            </a:pPr>
            <a:endParaRPr lang="en-US" sz="1500" dirty="0"/>
          </a:p>
          <a:p>
            <a:pPr lvl="1">
              <a:lnSpc>
                <a:spcPct val="90000"/>
              </a:lnSpc>
            </a:pPr>
            <a:endParaRPr lang="en-US" sz="1500" dirty="0"/>
          </a:p>
          <a:p>
            <a:pPr>
              <a:lnSpc>
                <a:spcPct val="90000"/>
              </a:lnSpc>
            </a:pPr>
            <a:endParaRPr lang="en-US" sz="1800" dirty="0"/>
          </a:p>
          <a:p>
            <a:pPr>
              <a:lnSpc>
                <a:spcPct val="90000"/>
              </a:lnSpc>
            </a:pPr>
            <a:endParaRPr lang="en-US" sz="1800" dirty="0"/>
          </a:p>
          <a:p>
            <a:pPr>
              <a:lnSpc>
                <a:spcPct val="90000"/>
              </a:lnSpc>
            </a:pPr>
            <a:endParaRPr lang="en-US" sz="1800" dirty="0"/>
          </a:p>
          <a:p>
            <a:pPr>
              <a:lnSpc>
                <a:spcPct val="90000"/>
              </a:lnSpc>
            </a:pPr>
            <a:r>
              <a:rPr lang="en-US" sz="1800" dirty="0"/>
              <a:t>For example: an agent with </a:t>
            </a:r>
            <a:r>
              <a:rPr lang="en-US" sz="1800" dirty="0">
                <a:solidFill>
                  <a:srgbClr val="C00000"/>
                </a:solidFill>
              </a:rPr>
              <a:t>intransitive preferences</a:t>
            </a:r>
            <a:r>
              <a:rPr lang="en-US" sz="1800" dirty="0"/>
              <a:t> can</a:t>
            </a:r>
          </a:p>
          <a:p>
            <a:pPr>
              <a:lnSpc>
                <a:spcPct val="9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rgbClr val="C00000"/>
                </a:solidFill>
              </a:rPr>
              <a:t>	</a:t>
            </a:r>
            <a:r>
              <a:rPr lang="en-US" sz="1800" dirty="0"/>
              <a:t>be induced to give away all of its money</a:t>
            </a:r>
          </a:p>
          <a:p>
            <a:pPr lvl="1">
              <a:lnSpc>
                <a:spcPct val="90000"/>
              </a:lnSpc>
            </a:pPr>
            <a:r>
              <a:rPr lang="en-US" sz="1500" dirty="0"/>
              <a:t>If B &gt; C, then an agent with C would pay (say) 1 cent to get B</a:t>
            </a:r>
          </a:p>
          <a:p>
            <a:pPr lvl="1">
              <a:lnSpc>
                <a:spcPct val="90000"/>
              </a:lnSpc>
            </a:pPr>
            <a:r>
              <a:rPr lang="en-US" sz="1500" dirty="0"/>
              <a:t>If A &gt; B, then an agent with B would pay (say) 1 cent to get A</a:t>
            </a:r>
          </a:p>
          <a:p>
            <a:pPr lvl="1">
              <a:lnSpc>
                <a:spcPct val="90000"/>
              </a:lnSpc>
            </a:pPr>
            <a:r>
              <a:rPr lang="en-US" sz="1500" dirty="0"/>
              <a:t>If C &gt; A, then an agent with A would pay (say) 1 cent to get C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2000250" y="2514600"/>
            <a:ext cx="5143500" cy="457200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Rational Preferences</a:t>
            </a:r>
          </a:p>
        </p:txBody>
      </p:sp>
      <p:graphicFrame>
        <p:nvGraphicFramePr>
          <p:cNvPr id="1026" name="Object 2"/>
          <p:cNvGraphicFramePr>
            <a:graphicFrameLocks noChangeAspect="1"/>
          </p:cNvGraphicFramePr>
          <p:nvPr/>
        </p:nvGraphicFramePr>
        <p:xfrm>
          <a:off x="4196130" y="2604121"/>
          <a:ext cx="2743200" cy="3071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7" name="Equation" r:id="rId5" imgW="1815840" imgH="203040" progId="Equation.3">
                  <p:embed/>
                </p:oleObj>
              </mc:Choice>
              <mc:Fallback>
                <p:oleObj name="Equation" r:id="rId5" imgW="181584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96130" y="2604121"/>
                        <a:ext cx="2743200" cy="30718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2114550" y="2568401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Calibri" pitchFamily="34" charset="0"/>
              </a:rPr>
              <a:t>Axiom of Transitivity:</a:t>
            </a:r>
          </a:p>
        </p:txBody>
      </p:sp>
    </p:spTree>
    <p:extLst>
      <p:ext uri="{BB962C8B-B14F-4D97-AF65-F5344CB8AC3E}">
        <p14:creationId xmlns:p14="http://schemas.microsoft.com/office/powerpoint/2010/main" val="67250659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78946" y="2196207"/>
            <a:ext cx="3972013" cy="2775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ounded Rectangle 5"/>
          <p:cNvSpPr/>
          <p:nvPr/>
        </p:nvSpPr>
        <p:spPr>
          <a:xfrm>
            <a:off x="800100" y="2282651"/>
            <a:ext cx="4286250" cy="2743200"/>
          </a:xfrm>
          <a:prstGeom prst="roundRect">
            <a:avLst>
              <a:gd name="adj" fmla="val 9367"/>
            </a:avLst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Rational Preferences</a:t>
            </a:r>
          </a:p>
        </p:txBody>
      </p:sp>
      <p:pic>
        <p:nvPicPr>
          <p:cNvPr id="23556" name="Picture 4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971550" y="2396951"/>
            <a:ext cx="3886200" cy="24848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0" y="5254451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latin typeface="Calibri" pitchFamily="34" charset="0"/>
              </a:rPr>
              <a:t>Theorem: Rational preferences imply behavior describable as maximization of expected utility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00100" y="1825451"/>
            <a:ext cx="428625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dirty="0">
                <a:latin typeface="Calibri" pitchFamily="34" charset="0"/>
              </a:rPr>
              <a:t>The Axioms of Rationality</a:t>
            </a:r>
          </a:p>
        </p:txBody>
      </p:sp>
    </p:spTree>
    <p:extLst>
      <p:ext uri="{BB962C8B-B14F-4D97-AF65-F5344CB8AC3E}">
        <p14:creationId xmlns:p14="http://schemas.microsoft.com/office/powerpoint/2010/main" val="111314589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10400" y="2667000"/>
            <a:ext cx="2036139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158147" name="Rectangle 3"/>
          <p:cNvSpPr>
            <a:spLocks noGrp="1" noChangeArrowheads="1"/>
          </p:cNvSpPr>
          <p:nvPr>
            <p:ph idx="1"/>
          </p:nvPr>
        </p:nvSpPr>
        <p:spPr>
          <a:xfrm>
            <a:off x="342900" y="2057400"/>
            <a:ext cx="7200900" cy="365760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1800" dirty="0"/>
              <a:t>Theorem [Ramsey, 1931; von Neumann &amp; Morgenstern, 1944]</a:t>
            </a:r>
          </a:p>
          <a:p>
            <a:pPr lvl="1">
              <a:lnSpc>
                <a:spcPct val="80000"/>
              </a:lnSpc>
            </a:pPr>
            <a:r>
              <a:rPr lang="en-US" sz="1500" dirty="0"/>
              <a:t>Given any preferences satisfying these constraints, there exists a </a:t>
            </a:r>
            <a:r>
              <a:rPr lang="en-US" sz="1500" dirty="0" smtClean="0"/>
              <a:t>real-valued function </a:t>
            </a:r>
            <a:r>
              <a:rPr lang="en-US" sz="1500" dirty="0"/>
              <a:t>U such that:</a:t>
            </a:r>
          </a:p>
          <a:p>
            <a:pPr lvl="1">
              <a:lnSpc>
                <a:spcPct val="80000"/>
              </a:lnSpc>
            </a:pPr>
            <a:endParaRPr lang="en-US" sz="1500" dirty="0"/>
          </a:p>
          <a:p>
            <a:pPr lvl="1">
              <a:lnSpc>
                <a:spcPct val="80000"/>
              </a:lnSpc>
            </a:pPr>
            <a:endParaRPr lang="en-US" sz="1500" dirty="0"/>
          </a:p>
          <a:p>
            <a:pPr lvl="1">
              <a:lnSpc>
                <a:spcPct val="80000"/>
              </a:lnSpc>
            </a:pPr>
            <a:endParaRPr lang="en-US" sz="1500" dirty="0"/>
          </a:p>
          <a:p>
            <a:pPr lvl="1">
              <a:lnSpc>
                <a:spcPct val="80000"/>
              </a:lnSpc>
            </a:pPr>
            <a:endParaRPr lang="en-US" sz="1500" dirty="0"/>
          </a:p>
          <a:p>
            <a:pPr lvl="1">
              <a:lnSpc>
                <a:spcPct val="80000"/>
              </a:lnSpc>
            </a:pPr>
            <a:endParaRPr lang="en-US" sz="1500" dirty="0"/>
          </a:p>
          <a:p>
            <a:pPr lvl="1">
              <a:lnSpc>
                <a:spcPct val="80000"/>
              </a:lnSpc>
            </a:pPr>
            <a:r>
              <a:rPr lang="en-US" sz="1500" dirty="0"/>
              <a:t>I.e. values assigned by U preserve preferences of both prizes and lotteries!</a:t>
            </a:r>
          </a:p>
          <a:p>
            <a:pPr lvl="2">
              <a:lnSpc>
                <a:spcPct val="80000"/>
              </a:lnSpc>
            </a:pPr>
            <a:endParaRPr lang="en-US" sz="1200" dirty="0"/>
          </a:p>
          <a:p>
            <a:pPr lvl="2">
              <a:lnSpc>
                <a:spcPct val="80000"/>
              </a:lnSpc>
            </a:pPr>
            <a:endParaRPr lang="en-US" sz="1200" dirty="0"/>
          </a:p>
          <a:p>
            <a:pPr>
              <a:lnSpc>
                <a:spcPct val="80000"/>
              </a:lnSpc>
            </a:pPr>
            <a:r>
              <a:rPr lang="en-US" sz="1800" dirty="0"/>
              <a:t>Maximum expected utility (MEU) principle:</a:t>
            </a:r>
          </a:p>
          <a:p>
            <a:pPr lvl="1">
              <a:lnSpc>
                <a:spcPct val="80000"/>
              </a:lnSpc>
            </a:pPr>
            <a:r>
              <a:rPr lang="en-US" sz="1500" dirty="0"/>
              <a:t>Choose the action that maximizes expected utility</a:t>
            </a:r>
          </a:p>
          <a:p>
            <a:pPr lvl="1">
              <a:lnSpc>
                <a:spcPct val="80000"/>
              </a:lnSpc>
            </a:pPr>
            <a:r>
              <a:rPr lang="en-US" sz="1500" dirty="0"/>
              <a:t>Note: an agent can be entirely rational (consistent with MEU) without ever representing or manipulating utilities and probabilities</a:t>
            </a:r>
          </a:p>
          <a:p>
            <a:pPr lvl="1">
              <a:lnSpc>
                <a:spcPct val="80000"/>
              </a:lnSpc>
            </a:pPr>
            <a:r>
              <a:rPr lang="en-US" sz="1500" dirty="0"/>
              <a:t>E.g., a lookup table for perfect tic-tac-toe, a reflex vacuum cleaner</a:t>
            </a:r>
          </a:p>
        </p:txBody>
      </p:sp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MEU Principle</a:t>
            </a:r>
          </a:p>
        </p:txBody>
      </p:sp>
      <p:pic>
        <p:nvPicPr>
          <p:cNvPr id="24580" name="Picture 4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543050" y="2937271"/>
            <a:ext cx="4417219" cy="72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96522669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814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814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814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814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00200" y="1332519"/>
            <a:ext cx="5715000" cy="4694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Human Utilities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329585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61095" y="2151910"/>
            <a:ext cx="2711617" cy="2577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Utility Scales</a:t>
            </a:r>
          </a:p>
        </p:txBody>
      </p:sp>
      <p:sp>
        <p:nvSpPr>
          <p:cNvPr id="1160195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1905001"/>
            <a:ext cx="5924550" cy="3546873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1800" dirty="0">
                <a:solidFill>
                  <a:srgbClr val="CC0000"/>
                </a:solidFill>
              </a:rPr>
              <a:t>Normalized utilities</a:t>
            </a:r>
            <a:r>
              <a:rPr lang="en-US" sz="1800" dirty="0"/>
              <a:t>: u</a:t>
            </a:r>
            <a:r>
              <a:rPr lang="en-US" sz="1800" baseline="-25000" dirty="0"/>
              <a:t>+</a:t>
            </a:r>
            <a:r>
              <a:rPr lang="en-US" sz="1800" dirty="0"/>
              <a:t> = 1.0, u</a:t>
            </a:r>
            <a:r>
              <a:rPr lang="en-US" sz="1800" baseline="-25000" dirty="0"/>
              <a:t>-</a:t>
            </a:r>
            <a:r>
              <a:rPr lang="en-US" sz="1800" dirty="0"/>
              <a:t> = 0.0</a:t>
            </a:r>
          </a:p>
          <a:p>
            <a:pPr>
              <a:lnSpc>
                <a:spcPct val="80000"/>
              </a:lnSpc>
            </a:pPr>
            <a:endParaRPr lang="en-US" sz="1200" dirty="0"/>
          </a:p>
          <a:p>
            <a:pPr>
              <a:lnSpc>
                <a:spcPct val="80000"/>
              </a:lnSpc>
            </a:pPr>
            <a:r>
              <a:rPr lang="en-US" sz="1800" dirty="0" err="1">
                <a:solidFill>
                  <a:srgbClr val="CC0000"/>
                </a:solidFill>
              </a:rPr>
              <a:t>Micromorts</a:t>
            </a:r>
            <a:r>
              <a:rPr lang="en-US" sz="1800" dirty="0"/>
              <a:t>: one-millionth chance of death, useful for paying to reduce product risks, etc.</a:t>
            </a:r>
          </a:p>
          <a:p>
            <a:pPr>
              <a:lnSpc>
                <a:spcPct val="80000"/>
              </a:lnSpc>
            </a:pPr>
            <a:endParaRPr lang="en-US" sz="1200" dirty="0"/>
          </a:p>
          <a:p>
            <a:pPr>
              <a:lnSpc>
                <a:spcPct val="80000"/>
              </a:lnSpc>
            </a:pPr>
            <a:r>
              <a:rPr lang="en-US" sz="1800" dirty="0">
                <a:solidFill>
                  <a:srgbClr val="CC0000"/>
                </a:solidFill>
              </a:rPr>
              <a:t>QALYs</a:t>
            </a:r>
            <a:r>
              <a:rPr lang="en-US" sz="1800" dirty="0"/>
              <a:t>: quality-adjusted life years, useful for medical decisions involving substantial risk</a:t>
            </a:r>
          </a:p>
          <a:p>
            <a:pPr>
              <a:lnSpc>
                <a:spcPct val="80000"/>
              </a:lnSpc>
            </a:pPr>
            <a:endParaRPr lang="en-US" sz="1200" dirty="0"/>
          </a:p>
          <a:p>
            <a:pPr>
              <a:lnSpc>
                <a:spcPct val="80000"/>
              </a:lnSpc>
            </a:pPr>
            <a:r>
              <a:rPr lang="en-US" sz="1800" dirty="0"/>
              <a:t>Note: behavior is invariant under positive linear transformation</a:t>
            </a:r>
          </a:p>
          <a:p>
            <a:pPr>
              <a:lnSpc>
                <a:spcPct val="80000"/>
              </a:lnSpc>
            </a:pPr>
            <a:endParaRPr lang="en-US" sz="1350" dirty="0"/>
          </a:p>
          <a:p>
            <a:pPr>
              <a:lnSpc>
                <a:spcPct val="80000"/>
              </a:lnSpc>
            </a:pPr>
            <a:endParaRPr lang="en-US" sz="1350" dirty="0"/>
          </a:p>
          <a:p>
            <a:pPr>
              <a:lnSpc>
                <a:spcPct val="80000"/>
              </a:lnSpc>
            </a:pPr>
            <a:endParaRPr lang="en-US" sz="1350" dirty="0"/>
          </a:p>
          <a:p>
            <a:pPr>
              <a:lnSpc>
                <a:spcPct val="80000"/>
              </a:lnSpc>
            </a:pPr>
            <a:endParaRPr lang="en-US" sz="1350" dirty="0"/>
          </a:p>
          <a:p>
            <a:pPr>
              <a:lnSpc>
                <a:spcPct val="80000"/>
              </a:lnSpc>
            </a:pPr>
            <a:r>
              <a:rPr lang="en-US" sz="1800" dirty="0"/>
              <a:t>With deterministic prizes only (no lottery choices), only </a:t>
            </a:r>
            <a:r>
              <a:rPr lang="en-US" sz="1800" dirty="0">
                <a:solidFill>
                  <a:srgbClr val="CC0000"/>
                </a:solidFill>
              </a:rPr>
              <a:t>ordinal utility</a:t>
            </a:r>
            <a:r>
              <a:rPr lang="en-US" sz="1800" dirty="0"/>
              <a:t> can be determined, i.e., total order on prizes</a:t>
            </a:r>
          </a:p>
        </p:txBody>
      </p:sp>
      <p:pic>
        <p:nvPicPr>
          <p:cNvPr id="1160196" name="Picture 4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971550" y="4400550"/>
            <a:ext cx="4344591" cy="280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57129460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0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01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01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0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019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61095" y="2151910"/>
            <a:ext cx="2711617" cy="2577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Micromort</a:t>
            </a:r>
            <a:r>
              <a:rPr lang="en-US" dirty="0" smtClean="0"/>
              <a:t> examples</a:t>
            </a:r>
            <a:endParaRPr lang="en-US" dirty="0" smtClean="0"/>
          </a:p>
        </p:txBody>
      </p:sp>
      <p:graphicFrame>
        <p:nvGraphicFramePr>
          <p:cNvPr id="2" name="Content Placeholder 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3789846"/>
              </p:ext>
            </p:extLst>
          </p:nvPr>
        </p:nvGraphicFramePr>
        <p:xfrm>
          <a:off x="511211" y="1559637"/>
          <a:ext cx="5521309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56217"/>
                <a:gridCol w="3065092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Death from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Micromorts</a:t>
                      </a:r>
                      <a:r>
                        <a:rPr lang="en-US" dirty="0" smtClean="0"/>
                        <a:t> per exposure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Scuba</a:t>
                      </a:r>
                      <a:r>
                        <a:rPr lang="en-US" baseline="0" dirty="0" smtClean="0"/>
                        <a:t> diving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 per dive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Skydiving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 per jump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Base-jumping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430 per jump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Climbing Mt. Everest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38,000</a:t>
                      </a:r>
                      <a:r>
                        <a:rPr lang="en-US" baseline="0" dirty="0" smtClean="0"/>
                        <a:t> per ascent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7" name="Content Placeholder 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98737271"/>
              </p:ext>
            </p:extLst>
          </p:nvPr>
        </p:nvGraphicFramePr>
        <p:xfrm>
          <a:off x="1295400" y="3906674"/>
          <a:ext cx="449580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47900"/>
                <a:gridCol w="2247900"/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err="1" smtClean="0"/>
                        <a:t>Micromort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Train travel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6000 miles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Jet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1000 miles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Car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230</a:t>
                      </a:r>
                      <a:r>
                        <a:rPr lang="en-US" baseline="0" dirty="0" smtClean="0"/>
                        <a:t> miles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Walking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17 miles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Bicycle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 miles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Motorbike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 miles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3079992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171" name="Rectangle 3"/>
          <p:cNvSpPr>
            <a:spLocks noGrp="1" noChangeArrowheads="1"/>
          </p:cNvSpPr>
          <p:nvPr>
            <p:ph idx="1"/>
          </p:nvPr>
        </p:nvSpPr>
        <p:spPr>
          <a:xfrm>
            <a:off x="285750" y="1828800"/>
            <a:ext cx="8534400" cy="3546873"/>
          </a:xfrm>
        </p:spPr>
        <p:txBody>
          <a:bodyPr/>
          <a:lstStyle/>
          <a:p>
            <a:r>
              <a:rPr lang="en-US" sz="1800" dirty="0"/>
              <a:t>Utilities map states to real numbers. Which numbers?</a:t>
            </a:r>
          </a:p>
          <a:p>
            <a:r>
              <a:rPr lang="en-US" sz="1800" dirty="0"/>
              <a:t>Standard approach to assessment (elicitation) of human utilities:</a:t>
            </a:r>
          </a:p>
          <a:p>
            <a:pPr lvl="1"/>
            <a:r>
              <a:rPr lang="en-US" sz="1650" dirty="0"/>
              <a:t>Compare a prize A to a </a:t>
            </a:r>
            <a:r>
              <a:rPr lang="en-US" sz="1650" dirty="0">
                <a:solidFill>
                  <a:srgbClr val="CC0000"/>
                </a:solidFill>
              </a:rPr>
              <a:t>standard lottery</a:t>
            </a:r>
            <a:r>
              <a:rPr lang="en-US" sz="1650" dirty="0"/>
              <a:t> </a:t>
            </a:r>
            <a:r>
              <a:rPr lang="en-US" sz="1650" dirty="0" err="1"/>
              <a:t>L</a:t>
            </a:r>
            <a:r>
              <a:rPr lang="en-US" sz="1650" baseline="-25000" dirty="0" err="1"/>
              <a:t>p</a:t>
            </a:r>
            <a:r>
              <a:rPr lang="en-US" sz="1650" dirty="0"/>
              <a:t> between</a:t>
            </a:r>
          </a:p>
          <a:p>
            <a:pPr lvl="2"/>
            <a:r>
              <a:rPr lang="en-US" sz="1500" dirty="0"/>
              <a:t>“best possible prize” u</a:t>
            </a:r>
            <a:r>
              <a:rPr lang="en-US" sz="1500" baseline="-25000" dirty="0"/>
              <a:t>+</a:t>
            </a:r>
            <a:r>
              <a:rPr lang="en-US" sz="1500" dirty="0"/>
              <a:t> with probability p</a:t>
            </a:r>
          </a:p>
          <a:p>
            <a:pPr lvl="2"/>
            <a:r>
              <a:rPr lang="en-US" sz="1500" dirty="0"/>
              <a:t>“worst possible catastrophe” u</a:t>
            </a:r>
            <a:r>
              <a:rPr lang="en-US" sz="1500" baseline="-25000" dirty="0"/>
              <a:t>-</a:t>
            </a:r>
            <a:r>
              <a:rPr lang="en-US" sz="1500" dirty="0"/>
              <a:t> with probability 1-p</a:t>
            </a:r>
          </a:p>
          <a:p>
            <a:pPr lvl="1"/>
            <a:r>
              <a:rPr lang="en-US" sz="1650" dirty="0"/>
              <a:t>Adjust lottery probability p until indifference: A ~ </a:t>
            </a:r>
            <a:r>
              <a:rPr lang="en-US" sz="1650" dirty="0" err="1"/>
              <a:t>L</a:t>
            </a:r>
            <a:r>
              <a:rPr lang="en-US" sz="1650" baseline="-25000" dirty="0" err="1"/>
              <a:t>p</a:t>
            </a:r>
            <a:endParaRPr lang="en-US" sz="1650" baseline="-25000" dirty="0"/>
          </a:p>
          <a:p>
            <a:pPr lvl="1"/>
            <a:r>
              <a:rPr lang="en-US" sz="1650" dirty="0"/>
              <a:t>Resulting p is a utility in [0,1]</a:t>
            </a: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07735" y="2891790"/>
            <a:ext cx="636557" cy="605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24637" y="1904215"/>
            <a:ext cx="2103864" cy="1728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Human Utilities</a:t>
            </a:r>
          </a:p>
        </p:txBody>
      </p:sp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5" cstate="print"/>
          <a:srcRect l="24887" t="41739" r="68892" b="37391"/>
          <a:stretch>
            <a:fillRect/>
          </a:stretch>
        </p:blipFill>
        <p:spPr bwMode="auto">
          <a:xfrm>
            <a:off x="2857500" y="4514850"/>
            <a:ext cx="685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TextBox 15"/>
          <p:cNvSpPr txBox="1"/>
          <p:nvPr/>
        </p:nvSpPr>
        <p:spPr>
          <a:xfrm>
            <a:off x="4363182" y="4514850"/>
            <a:ext cx="3771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Calibri" pitchFamily="34" charset="0"/>
                <a:cs typeface="Times New Roman" pitchFamily="18" charset="0"/>
              </a:rPr>
              <a:t>0.999999                              0.000001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229100" y="5086350"/>
            <a:ext cx="211455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i="1" dirty="0">
                <a:solidFill>
                  <a:srgbClr val="C00000"/>
                </a:solidFill>
                <a:latin typeface="Calibri" pitchFamily="34" charset="0"/>
                <a:cs typeface="Times New Roman" pitchFamily="18" charset="0"/>
              </a:rPr>
              <a:t>No change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4057650" y="4000500"/>
            <a:ext cx="4114800" cy="1600200"/>
            <a:chOff x="5410200" y="4191000"/>
            <a:chExt cx="5486400" cy="2133600"/>
          </a:xfrm>
        </p:grpSpPr>
        <p:sp>
          <p:nvSpPr>
            <p:cNvPr id="12" name="Oval 11"/>
            <p:cNvSpPr/>
            <p:nvPr/>
          </p:nvSpPr>
          <p:spPr>
            <a:xfrm>
              <a:off x="7772400" y="4419600"/>
              <a:ext cx="457200" cy="457200"/>
            </a:xfrm>
            <a:prstGeom prst="ellipse">
              <a:avLst/>
            </a:prstGeom>
            <a:solidFill>
              <a:srgbClr val="B5EDC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cxnSp>
          <p:nvCxnSpPr>
            <p:cNvPr id="13" name="Straight Arrow Connector 12"/>
            <p:cNvCxnSpPr>
              <a:stCxn id="12" idx="4"/>
            </p:cNvCxnSpPr>
            <p:nvPr/>
          </p:nvCxnSpPr>
          <p:spPr>
            <a:xfrm flipH="1">
              <a:off x="6553200" y="4876800"/>
              <a:ext cx="1447800" cy="76200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>
              <a:stCxn id="12" idx="4"/>
            </p:cNvCxnSpPr>
            <p:nvPr/>
          </p:nvCxnSpPr>
          <p:spPr>
            <a:xfrm>
              <a:off x="8001000" y="4876800"/>
              <a:ext cx="1752600" cy="76200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ounded Rectangle 16"/>
            <p:cNvSpPr/>
            <p:nvPr/>
          </p:nvSpPr>
          <p:spPr>
            <a:xfrm>
              <a:off x="5410200" y="4191000"/>
              <a:ext cx="5486400" cy="213360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1257300" y="4457700"/>
            <a:ext cx="1828800" cy="628650"/>
            <a:chOff x="6858000" y="3505200"/>
            <a:chExt cx="2438400" cy="838200"/>
          </a:xfrm>
        </p:grpSpPr>
        <p:sp>
          <p:nvSpPr>
            <p:cNvPr id="18" name="Rounded Rectangle 17"/>
            <p:cNvSpPr/>
            <p:nvPr/>
          </p:nvSpPr>
          <p:spPr>
            <a:xfrm>
              <a:off x="6858000" y="3505200"/>
              <a:ext cx="1600200" cy="83820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7010400" y="3657600"/>
              <a:ext cx="2286000" cy="553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100" i="1" dirty="0">
                  <a:solidFill>
                    <a:srgbClr val="C00000"/>
                  </a:solidFill>
                  <a:latin typeface="Calibri" pitchFamily="34" charset="0"/>
                  <a:cs typeface="Times New Roman" pitchFamily="18" charset="0"/>
                </a:rPr>
                <a:t>Pay $30</a:t>
              </a:r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6457950" y="5086350"/>
            <a:ext cx="18288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i="1" dirty="0">
                <a:solidFill>
                  <a:srgbClr val="C00000"/>
                </a:solidFill>
                <a:latin typeface="Calibri" pitchFamily="34" charset="0"/>
                <a:cs typeface="Times New Roman" pitchFamily="18" charset="0"/>
              </a:rPr>
              <a:t>Instant death</a:t>
            </a:r>
          </a:p>
        </p:txBody>
      </p:sp>
    </p:spTree>
    <p:extLst>
      <p:ext uri="{BB962C8B-B14F-4D97-AF65-F5344CB8AC3E}">
        <p14:creationId xmlns:p14="http://schemas.microsoft.com/office/powerpoint/2010/main" val="35822101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9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9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9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91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91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91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5" grpId="0"/>
      <p:bldP spid="27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12980" y="2140744"/>
            <a:ext cx="3701927" cy="2125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4" cstate="print"/>
          <a:srcRect l="9668" t="3678" r="2053"/>
          <a:stretch>
            <a:fillRect/>
          </a:stretch>
        </p:blipFill>
        <p:spPr bwMode="auto">
          <a:xfrm>
            <a:off x="1314450" y="4057650"/>
            <a:ext cx="3865182" cy="2647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65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Money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idx="1"/>
          </p:nvPr>
        </p:nvSpPr>
        <p:spPr>
          <a:xfrm>
            <a:off x="342900" y="1828800"/>
            <a:ext cx="6000750" cy="3714750"/>
          </a:xfrm>
        </p:spPr>
        <p:txBody>
          <a:bodyPr/>
          <a:lstStyle/>
          <a:p>
            <a:pPr>
              <a:defRPr/>
            </a:pPr>
            <a:r>
              <a:rPr lang="en-US" sz="1500" dirty="0"/>
              <a:t>Money </a:t>
            </a:r>
            <a:r>
              <a:rPr lang="en-US" sz="1500" u="sng" dirty="0"/>
              <a:t>does </a:t>
            </a:r>
            <a:r>
              <a:rPr lang="en-US" sz="1500" u="sng" dirty="0">
                <a:solidFill>
                  <a:schemeClr val="accent6"/>
                </a:solidFill>
              </a:rPr>
              <a:t>not</a:t>
            </a:r>
            <a:r>
              <a:rPr lang="en-US" sz="1500" dirty="0">
                <a:solidFill>
                  <a:srgbClr val="CC0000"/>
                </a:solidFill>
              </a:rPr>
              <a:t> </a:t>
            </a:r>
            <a:r>
              <a:rPr lang="en-US" sz="1500" dirty="0"/>
              <a:t>behave as a utility function, but we can talk about the utility of having money (or being in debt)</a:t>
            </a:r>
          </a:p>
          <a:p>
            <a:pPr>
              <a:defRPr/>
            </a:pPr>
            <a:r>
              <a:rPr lang="en-US" sz="1500" dirty="0"/>
              <a:t>Given a lottery L = [p, $X; (1-p), $Y]</a:t>
            </a:r>
          </a:p>
          <a:p>
            <a:pPr lvl="1">
              <a:defRPr/>
            </a:pPr>
            <a:r>
              <a:rPr lang="en-US" sz="1500" dirty="0"/>
              <a:t>The </a:t>
            </a:r>
            <a:r>
              <a:rPr lang="en-US" sz="1500" dirty="0">
                <a:solidFill>
                  <a:srgbClr val="CC0000"/>
                </a:solidFill>
              </a:rPr>
              <a:t>expected monetary value </a:t>
            </a:r>
            <a:r>
              <a:rPr lang="en-US" sz="1500" dirty="0"/>
              <a:t>EMV(L) is p*X + (1-p)*Y</a:t>
            </a:r>
          </a:p>
          <a:p>
            <a:pPr lvl="1">
              <a:defRPr/>
            </a:pPr>
            <a:r>
              <a:rPr lang="en-US" sz="1500" dirty="0"/>
              <a:t>U(L) = p*U($X) + (1-p)*U($Y)</a:t>
            </a:r>
          </a:p>
          <a:p>
            <a:pPr lvl="1">
              <a:defRPr/>
            </a:pPr>
            <a:r>
              <a:rPr lang="en-US" sz="1500" dirty="0"/>
              <a:t>Typically, U(L) &lt; U( EMV(L) )</a:t>
            </a:r>
          </a:p>
          <a:p>
            <a:pPr lvl="1">
              <a:defRPr/>
            </a:pPr>
            <a:r>
              <a:rPr lang="en-US" sz="1500" dirty="0"/>
              <a:t>In this sense, people are </a:t>
            </a:r>
            <a:r>
              <a:rPr lang="en-US" sz="1500" dirty="0">
                <a:solidFill>
                  <a:srgbClr val="CC0000"/>
                </a:solidFill>
              </a:rPr>
              <a:t>risk-averse</a:t>
            </a:r>
          </a:p>
          <a:p>
            <a:pPr lvl="1">
              <a:defRPr/>
            </a:pPr>
            <a:r>
              <a:rPr lang="en-US" sz="1500" dirty="0"/>
              <a:t>When deep in debt, people are </a:t>
            </a:r>
            <a:r>
              <a:rPr lang="en-US" sz="1500" dirty="0">
                <a:solidFill>
                  <a:srgbClr val="CC0000"/>
                </a:solidFill>
              </a:rPr>
              <a:t>risk-prone</a:t>
            </a:r>
          </a:p>
          <a:p>
            <a:pPr lvl="1">
              <a:defRPr/>
            </a:pP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48324320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err="1" smtClean="0">
                <a:sym typeface="Symbol" pitchFamily="18" charset="2"/>
              </a:rPr>
              <a:t>Reiview</a:t>
            </a:r>
            <a:r>
              <a:rPr lang="en-US" dirty="0" smtClean="0">
                <a:sym typeface="Symbol" pitchFamily="18" charset="2"/>
              </a:rPr>
              <a:t> Minimax </a:t>
            </a:r>
            <a:r>
              <a:rPr lang="en-US" dirty="0" smtClean="0">
                <a:sym typeface="Symbol" pitchFamily="18" charset="2"/>
              </a:rPr>
              <a:t>Example</a:t>
            </a:r>
          </a:p>
        </p:txBody>
      </p:sp>
      <p:sp>
        <p:nvSpPr>
          <p:cNvPr id="14339" name="AutoShape 4"/>
          <p:cNvSpPr>
            <a:spLocks noChangeArrowheads="1"/>
          </p:cNvSpPr>
          <p:nvPr/>
        </p:nvSpPr>
        <p:spPr bwMode="auto">
          <a:xfrm>
            <a:off x="4270375" y="2514600"/>
            <a:ext cx="381000" cy="228600"/>
          </a:xfrm>
          <a:prstGeom prst="triangle">
            <a:avLst>
              <a:gd name="adj" fmla="val 50000"/>
            </a:avLst>
          </a:prstGeom>
          <a:solidFill>
            <a:srgbClr val="CCEC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/>
          </a:p>
        </p:txBody>
      </p:sp>
      <p:cxnSp>
        <p:nvCxnSpPr>
          <p:cNvPr id="14382" name="AutoShape 13"/>
          <p:cNvCxnSpPr>
            <a:cxnSpLocks noChangeShapeType="1"/>
            <a:stCxn id="14374" idx="0"/>
          </p:cNvCxnSpPr>
          <p:nvPr/>
        </p:nvCxnSpPr>
        <p:spPr bwMode="auto">
          <a:xfrm>
            <a:off x="2173288" y="3681412"/>
            <a:ext cx="1588" cy="604838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4383" name="Rectangle 7"/>
          <p:cNvSpPr>
            <a:spLocks noChangeArrowheads="1"/>
          </p:cNvSpPr>
          <p:nvPr/>
        </p:nvSpPr>
        <p:spPr bwMode="auto">
          <a:xfrm>
            <a:off x="1981200" y="4343400"/>
            <a:ext cx="381000" cy="228600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/>
              <a:t>12</a:t>
            </a:r>
          </a:p>
        </p:txBody>
      </p:sp>
      <p:cxnSp>
        <p:nvCxnSpPr>
          <p:cNvPr id="14380" name="AutoShape 17"/>
          <p:cNvCxnSpPr>
            <a:cxnSpLocks noChangeShapeType="1"/>
            <a:stCxn id="14374" idx="0"/>
          </p:cNvCxnSpPr>
          <p:nvPr/>
        </p:nvCxnSpPr>
        <p:spPr bwMode="auto">
          <a:xfrm>
            <a:off x="2173288" y="3681412"/>
            <a:ext cx="763586" cy="616744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4381" name="Rectangle 7"/>
          <p:cNvSpPr>
            <a:spLocks noChangeArrowheads="1"/>
          </p:cNvSpPr>
          <p:nvPr/>
        </p:nvSpPr>
        <p:spPr bwMode="auto">
          <a:xfrm>
            <a:off x="2743200" y="4343400"/>
            <a:ext cx="381000" cy="228600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/>
              <a:t>8</a:t>
            </a:r>
          </a:p>
        </p:txBody>
      </p:sp>
      <p:cxnSp>
        <p:nvCxnSpPr>
          <p:cNvPr id="14378" name="AutoShape 33"/>
          <p:cNvCxnSpPr>
            <a:cxnSpLocks noChangeShapeType="1"/>
          </p:cNvCxnSpPr>
          <p:nvPr/>
        </p:nvCxnSpPr>
        <p:spPr bwMode="auto">
          <a:xfrm>
            <a:off x="6745288" y="3681412"/>
            <a:ext cx="1588" cy="604838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4379" name="Rectangle 7"/>
          <p:cNvSpPr>
            <a:spLocks noChangeArrowheads="1"/>
          </p:cNvSpPr>
          <p:nvPr/>
        </p:nvSpPr>
        <p:spPr bwMode="auto">
          <a:xfrm>
            <a:off x="6553200" y="4343400"/>
            <a:ext cx="381000" cy="228600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/>
              <a:t>5</a:t>
            </a:r>
          </a:p>
        </p:txBody>
      </p:sp>
      <p:cxnSp>
        <p:nvCxnSpPr>
          <p:cNvPr id="14376" name="AutoShape 37"/>
          <p:cNvCxnSpPr>
            <a:cxnSpLocks noChangeShapeType="1"/>
          </p:cNvCxnSpPr>
          <p:nvPr/>
        </p:nvCxnSpPr>
        <p:spPr bwMode="auto">
          <a:xfrm>
            <a:off x="6745288" y="3681412"/>
            <a:ext cx="763587" cy="616744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4377" name="Rectangle 7"/>
          <p:cNvSpPr>
            <a:spLocks noChangeArrowheads="1"/>
          </p:cNvSpPr>
          <p:nvPr/>
        </p:nvSpPr>
        <p:spPr bwMode="auto">
          <a:xfrm>
            <a:off x="7315200" y="4343400"/>
            <a:ext cx="381000" cy="228600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/>
              <a:t>2</a:t>
            </a:r>
          </a:p>
        </p:txBody>
      </p:sp>
      <p:sp>
        <p:nvSpPr>
          <p:cNvPr id="14374" name="AutoShape 6"/>
          <p:cNvSpPr>
            <a:spLocks noChangeArrowheads="1"/>
          </p:cNvSpPr>
          <p:nvPr/>
        </p:nvSpPr>
        <p:spPr bwMode="auto">
          <a:xfrm flipV="1">
            <a:off x="1984375" y="3452813"/>
            <a:ext cx="381000" cy="228600"/>
          </a:xfrm>
          <a:prstGeom prst="triangle">
            <a:avLst>
              <a:gd name="adj" fmla="val 50000"/>
            </a:avLst>
          </a:prstGeom>
          <a:solidFill>
            <a:srgbClr val="FF9A99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/>
          </a:p>
        </p:txBody>
      </p:sp>
      <p:cxnSp>
        <p:nvCxnSpPr>
          <p:cNvPr id="14375" name="AutoShape 7"/>
          <p:cNvCxnSpPr>
            <a:cxnSpLocks noChangeShapeType="1"/>
            <a:stCxn id="14339" idx="3"/>
            <a:endCxn id="14374" idx="3"/>
          </p:cNvCxnSpPr>
          <p:nvPr/>
        </p:nvCxnSpPr>
        <p:spPr bwMode="auto">
          <a:xfrm flipH="1">
            <a:off x="2173288" y="2743200"/>
            <a:ext cx="2287587" cy="709613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8720" name="AutoShape 9"/>
          <p:cNvCxnSpPr>
            <a:cxnSpLocks noChangeShapeType="1"/>
            <a:stCxn id="14374" idx="0"/>
          </p:cNvCxnSpPr>
          <p:nvPr/>
        </p:nvCxnSpPr>
        <p:spPr bwMode="auto">
          <a:xfrm flipH="1">
            <a:off x="1412876" y="3681415"/>
            <a:ext cx="760413" cy="616744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51" name="Rectangle 7"/>
          <p:cNvSpPr>
            <a:spLocks noChangeArrowheads="1"/>
          </p:cNvSpPr>
          <p:nvPr/>
        </p:nvSpPr>
        <p:spPr bwMode="auto">
          <a:xfrm>
            <a:off x="1219200" y="4343400"/>
            <a:ext cx="381000" cy="228600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/>
              <a:t>3</a:t>
            </a:r>
          </a:p>
        </p:txBody>
      </p:sp>
      <p:cxnSp>
        <p:nvCxnSpPr>
          <p:cNvPr id="67" name="AutoShape 21"/>
          <p:cNvCxnSpPr>
            <a:cxnSpLocks noChangeShapeType="1"/>
          </p:cNvCxnSpPr>
          <p:nvPr/>
        </p:nvCxnSpPr>
        <p:spPr bwMode="auto">
          <a:xfrm rot="5400000">
            <a:off x="4342607" y="2856707"/>
            <a:ext cx="228600" cy="1587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0" name="AutoShape 21"/>
          <p:cNvCxnSpPr>
            <a:cxnSpLocks noChangeShapeType="1"/>
            <a:stCxn id="14339" idx="3"/>
          </p:cNvCxnSpPr>
          <p:nvPr/>
        </p:nvCxnSpPr>
        <p:spPr bwMode="auto">
          <a:xfrm rot="16200000" flipH="1">
            <a:off x="4659313" y="2544765"/>
            <a:ext cx="171450" cy="568325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4" name="AutoShape 21"/>
          <p:cNvCxnSpPr>
            <a:cxnSpLocks noChangeShapeType="1"/>
          </p:cNvCxnSpPr>
          <p:nvPr/>
        </p:nvCxnSpPr>
        <p:spPr bwMode="auto">
          <a:xfrm rot="5400000">
            <a:off x="2058194" y="3792538"/>
            <a:ext cx="228600" cy="1588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5" name="AutoShape 21"/>
          <p:cNvCxnSpPr>
            <a:cxnSpLocks noChangeShapeType="1"/>
            <a:stCxn id="14374" idx="0"/>
          </p:cNvCxnSpPr>
          <p:nvPr/>
        </p:nvCxnSpPr>
        <p:spPr bwMode="auto">
          <a:xfrm rot="16200000" flipH="1">
            <a:off x="2194719" y="3661569"/>
            <a:ext cx="147638" cy="187325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</p:cxnSp>
      <p:sp>
        <p:nvSpPr>
          <p:cNvPr id="14372" name="AutoShape 20"/>
          <p:cNvSpPr>
            <a:spLocks noChangeArrowheads="1"/>
          </p:cNvSpPr>
          <p:nvPr/>
        </p:nvSpPr>
        <p:spPr bwMode="auto">
          <a:xfrm flipV="1">
            <a:off x="4270375" y="3440909"/>
            <a:ext cx="381000" cy="228600"/>
          </a:xfrm>
          <a:prstGeom prst="triangle">
            <a:avLst>
              <a:gd name="adj" fmla="val 50000"/>
            </a:avLst>
          </a:prstGeom>
          <a:solidFill>
            <a:srgbClr val="FF9A99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/>
          </a:p>
        </p:txBody>
      </p:sp>
      <p:cxnSp>
        <p:nvCxnSpPr>
          <p:cNvPr id="14373" name="AutoShape 21"/>
          <p:cNvCxnSpPr>
            <a:cxnSpLocks noChangeShapeType="1"/>
            <a:stCxn id="14339" idx="3"/>
            <a:endCxn id="14372" idx="3"/>
          </p:cNvCxnSpPr>
          <p:nvPr/>
        </p:nvCxnSpPr>
        <p:spPr bwMode="auto">
          <a:xfrm flipH="1">
            <a:off x="4459288" y="2743203"/>
            <a:ext cx="1588" cy="697706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4368" name="AutoShape 23"/>
          <p:cNvCxnSpPr>
            <a:cxnSpLocks noChangeShapeType="1"/>
          </p:cNvCxnSpPr>
          <p:nvPr/>
        </p:nvCxnSpPr>
        <p:spPr bwMode="auto">
          <a:xfrm flipH="1">
            <a:off x="3698875" y="3681413"/>
            <a:ext cx="760414" cy="616744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4369" name="Rectangle 7"/>
          <p:cNvSpPr>
            <a:spLocks noChangeArrowheads="1"/>
          </p:cNvSpPr>
          <p:nvPr/>
        </p:nvSpPr>
        <p:spPr bwMode="auto">
          <a:xfrm>
            <a:off x="3505200" y="4343401"/>
            <a:ext cx="381000" cy="228600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/>
              <a:t>2</a:t>
            </a:r>
          </a:p>
        </p:txBody>
      </p:sp>
      <p:cxnSp>
        <p:nvCxnSpPr>
          <p:cNvPr id="14370" name="AutoShape 21"/>
          <p:cNvCxnSpPr>
            <a:cxnSpLocks noChangeShapeType="1"/>
          </p:cNvCxnSpPr>
          <p:nvPr/>
        </p:nvCxnSpPr>
        <p:spPr bwMode="auto">
          <a:xfrm rot="5400000">
            <a:off x="4344195" y="3792538"/>
            <a:ext cx="228600" cy="1588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4371" name="AutoShape 21"/>
          <p:cNvCxnSpPr>
            <a:cxnSpLocks noChangeShapeType="1"/>
          </p:cNvCxnSpPr>
          <p:nvPr/>
        </p:nvCxnSpPr>
        <p:spPr bwMode="auto">
          <a:xfrm rot="16200000" flipH="1">
            <a:off x="4480719" y="3661569"/>
            <a:ext cx="147638" cy="187325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</p:cxnSp>
      <p:sp>
        <p:nvSpPr>
          <p:cNvPr id="14366" name="AutoShape 26"/>
          <p:cNvSpPr>
            <a:spLocks noChangeArrowheads="1"/>
          </p:cNvSpPr>
          <p:nvPr/>
        </p:nvSpPr>
        <p:spPr bwMode="auto">
          <a:xfrm flipV="1">
            <a:off x="6556374" y="3452813"/>
            <a:ext cx="381000" cy="228600"/>
          </a:xfrm>
          <a:prstGeom prst="triangle">
            <a:avLst>
              <a:gd name="adj" fmla="val 50000"/>
            </a:avLst>
          </a:prstGeom>
          <a:solidFill>
            <a:srgbClr val="FF9A99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/>
          </a:p>
        </p:txBody>
      </p:sp>
      <p:cxnSp>
        <p:nvCxnSpPr>
          <p:cNvPr id="14367" name="AutoShape 27"/>
          <p:cNvCxnSpPr>
            <a:cxnSpLocks noChangeShapeType="1"/>
            <a:stCxn id="14339" idx="3"/>
            <a:endCxn id="14366" idx="3"/>
          </p:cNvCxnSpPr>
          <p:nvPr/>
        </p:nvCxnSpPr>
        <p:spPr bwMode="auto">
          <a:xfrm>
            <a:off x="4460874" y="2743200"/>
            <a:ext cx="2284413" cy="709613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4362" name="AutoShape 29"/>
          <p:cNvCxnSpPr>
            <a:cxnSpLocks noChangeShapeType="1"/>
          </p:cNvCxnSpPr>
          <p:nvPr/>
        </p:nvCxnSpPr>
        <p:spPr bwMode="auto">
          <a:xfrm flipH="1">
            <a:off x="5984875" y="3681413"/>
            <a:ext cx="760414" cy="616744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4363" name="Rectangle 7"/>
          <p:cNvSpPr>
            <a:spLocks noChangeArrowheads="1"/>
          </p:cNvSpPr>
          <p:nvPr/>
        </p:nvSpPr>
        <p:spPr bwMode="auto">
          <a:xfrm>
            <a:off x="5791200" y="4343401"/>
            <a:ext cx="381000" cy="228600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/>
              <a:t>14</a:t>
            </a:r>
          </a:p>
        </p:txBody>
      </p:sp>
      <p:cxnSp>
        <p:nvCxnSpPr>
          <p:cNvPr id="14364" name="AutoShape 21"/>
          <p:cNvCxnSpPr>
            <a:cxnSpLocks noChangeShapeType="1"/>
          </p:cNvCxnSpPr>
          <p:nvPr/>
        </p:nvCxnSpPr>
        <p:spPr bwMode="auto">
          <a:xfrm rot="5400000">
            <a:off x="6630195" y="3792538"/>
            <a:ext cx="228600" cy="1588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4365" name="AutoShape 21"/>
          <p:cNvCxnSpPr>
            <a:cxnSpLocks noChangeShapeType="1"/>
          </p:cNvCxnSpPr>
          <p:nvPr/>
        </p:nvCxnSpPr>
        <p:spPr bwMode="auto">
          <a:xfrm rot="16200000" flipH="1">
            <a:off x="6766719" y="3661569"/>
            <a:ext cx="147638" cy="187325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4360" name="AutoShape 33"/>
          <p:cNvCxnSpPr>
            <a:cxnSpLocks noChangeShapeType="1"/>
          </p:cNvCxnSpPr>
          <p:nvPr/>
        </p:nvCxnSpPr>
        <p:spPr bwMode="auto">
          <a:xfrm>
            <a:off x="4459288" y="3681412"/>
            <a:ext cx="1588" cy="604838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4361" name="Rectangle 7"/>
          <p:cNvSpPr>
            <a:spLocks noChangeArrowheads="1"/>
          </p:cNvSpPr>
          <p:nvPr/>
        </p:nvSpPr>
        <p:spPr bwMode="auto">
          <a:xfrm>
            <a:off x="4267200" y="4343400"/>
            <a:ext cx="381000" cy="228600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/>
              <a:t>4</a:t>
            </a:r>
          </a:p>
        </p:txBody>
      </p:sp>
      <p:cxnSp>
        <p:nvCxnSpPr>
          <p:cNvPr id="14358" name="AutoShape 37"/>
          <p:cNvCxnSpPr>
            <a:cxnSpLocks noChangeShapeType="1"/>
          </p:cNvCxnSpPr>
          <p:nvPr/>
        </p:nvCxnSpPr>
        <p:spPr bwMode="auto">
          <a:xfrm>
            <a:off x="4459288" y="3681412"/>
            <a:ext cx="763587" cy="616744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4359" name="Rectangle 7"/>
          <p:cNvSpPr>
            <a:spLocks noChangeArrowheads="1"/>
          </p:cNvSpPr>
          <p:nvPr/>
        </p:nvSpPr>
        <p:spPr bwMode="auto">
          <a:xfrm>
            <a:off x="5029200" y="4343400"/>
            <a:ext cx="381000" cy="228600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/>
              <a:t>6</a:t>
            </a:r>
          </a:p>
        </p:txBody>
      </p:sp>
      <p:sp>
        <p:nvSpPr>
          <p:cNvPr id="59" name="Rounded Rectangle 58"/>
          <p:cNvSpPr/>
          <p:nvPr/>
        </p:nvSpPr>
        <p:spPr>
          <a:xfrm>
            <a:off x="190501" y="5117309"/>
            <a:ext cx="3943350" cy="1600200"/>
          </a:xfrm>
          <a:prstGeom prst="roundRect">
            <a:avLst/>
          </a:prstGeom>
          <a:solidFill>
            <a:srgbClr val="0066CC">
              <a:alpha val="16000"/>
            </a:srgb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62" name="Content Placeholder 2"/>
          <p:cNvSpPr txBox="1">
            <a:spLocks/>
          </p:cNvSpPr>
          <p:nvPr/>
        </p:nvSpPr>
        <p:spPr bwMode="auto">
          <a:xfrm>
            <a:off x="247651" y="5003009"/>
            <a:ext cx="4057650" cy="165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77" tIns="34289" rIns="68577" bIns="34289" numCol="1" anchor="t" anchorCtr="0" compatLnSpc="1">
            <a:prstTxWarp prst="textNoShape">
              <a:avLst/>
            </a:prstTxWarp>
          </a:bodyPr>
          <a:lstStyle/>
          <a:p>
            <a:pPr marL="257162" indent="-257162" defTabSz="685800" eaLnBrk="1" hangingPunct="1">
              <a:lnSpc>
                <a:spcPct val="80000"/>
              </a:lnSpc>
              <a:spcBef>
                <a:spcPts val="900"/>
              </a:spcBef>
              <a:buClr>
                <a:schemeClr val="accent2"/>
              </a:buClr>
              <a:defRPr/>
            </a:pPr>
            <a:endParaRPr lang="en-US" sz="825" kern="0" dirty="0">
              <a:solidFill>
                <a:srgbClr val="00B0F0"/>
              </a:solidFill>
              <a:latin typeface="Calibri" pitchFamily="34" charset="0"/>
              <a:cs typeface="+mn-cs"/>
            </a:endParaRPr>
          </a:p>
          <a:p>
            <a:pPr marL="257162" indent="-257162" defTabSz="685800" eaLnBrk="1" hangingPunct="1">
              <a:lnSpc>
                <a:spcPct val="80000"/>
              </a:lnSpc>
              <a:spcBef>
                <a:spcPts val="900"/>
              </a:spcBef>
              <a:buClr>
                <a:schemeClr val="accent2"/>
              </a:buClr>
              <a:defRPr/>
            </a:pPr>
            <a:r>
              <a:rPr lang="en-US" sz="1800" kern="0" dirty="0">
                <a:solidFill>
                  <a:srgbClr val="0070C0"/>
                </a:solidFill>
                <a:latin typeface="Calibri" pitchFamily="34" charset="0"/>
                <a:cs typeface="+mn-cs"/>
              </a:rPr>
              <a:t>def max-value(state):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Calibri" pitchFamily="34" charset="0"/>
              </a:rPr>
              <a:t>initialize v = </a:t>
            </a:r>
            <a:r>
              <a:rPr lang="en-US" sz="1800" kern="0" dirty="0">
                <a:cs typeface="Times New Roman" pitchFamily="18" charset="0"/>
              </a:rPr>
              <a:t>-∞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Calibri" pitchFamily="34" charset="0"/>
              </a:rPr>
              <a:t>for each successor of state:</a:t>
            </a:r>
          </a:p>
          <a:p>
            <a:pPr marL="857207" lvl="2" indent="-171442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defRPr/>
            </a:pPr>
            <a:r>
              <a:rPr lang="en-US" sz="1800" kern="0" dirty="0">
                <a:latin typeface="Calibri" pitchFamily="34" charset="0"/>
              </a:rPr>
              <a:t>v = max(v, </a:t>
            </a:r>
            <a:r>
              <a:rPr lang="en-US" sz="1800" kern="0" dirty="0">
                <a:solidFill>
                  <a:srgbClr val="C00000"/>
                </a:solidFill>
                <a:latin typeface="Calibri" pitchFamily="34" charset="0"/>
              </a:rPr>
              <a:t>min-value(successor)</a:t>
            </a:r>
            <a:r>
              <a:rPr lang="en-US" sz="1800" kern="0" dirty="0">
                <a:latin typeface="Calibri" pitchFamily="34" charset="0"/>
              </a:rPr>
              <a:t>)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Calibri" pitchFamily="34" charset="0"/>
              </a:rPr>
              <a:t>return v</a:t>
            </a:r>
          </a:p>
        </p:txBody>
      </p:sp>
      <p:sp>
        <p:nvSpPr>
          <p:cNvPr id="63" name="Left-Right Arrow 62"/>
          <p:cNvSpPr/>
          <p:nvPr/>
        </p:nvSpPr>
        <p:spPr>
          <a:xfrm>
            <a:off x="4248151" y="5688809"/>
            <a:ext cx="742950" cy="514350"/>
          </a:xfrm>
          <a:prstGeom prst="leftRightArrow">
            <a:avLst/>
          </a:prstGeom>
          <a:solidFill>
            <a:srgbClr val="BD92D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64" name="Picture 63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/>
          <a:stretch>
            <a:fillRect/>
          </a:stretch>
        </p:blipFill>
        <p:spPr bwMode="auto">
          <a:xfrm>
            <a:off x="876301" y="6888959"/>
            <a:ext cx="2555904" cy="399984"/>
          </a:xfrm>
          <a:prstGeom prst="rect">
            <a:avLst/>
          </a:prstGeom>
          <a:noFill/>
          <a:ln/>
          <a:effectLst/>
        </p:spPr>
      </p:pic>
      <p:pic>
        <p:nvPicPr>
          <p:cNvPr id="65" name="Picture 64" descr="TP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/>
          <a:stretch>
            <a:fillRect/>
          </a:stretch>
        </p:blipFill>
        <p:spPr bwMode="auto">
          <a:xfrm>
            <a:off x="5791201" y="6888960"/>
            <a:ext cx="2554960" cy="399836"/>
          </a:xfrm>
          <a:prstGeom prst="rect">
            <a:avLst/>
          </a:prstGeom>
          <a:noFill/>
          <a:ln/>
          <a:effectLst/>
        </p:spPr>
      </p:pic>
      <p:sp>
        <p:nvSpPr>
          <p:cNvPr id="60" name="Rounded Rectangle 59"/>
          <p:cNvSpPr/>
          <p:nvPr/>
        </p:nvSpPr>
        <p:spPr>
          <a:xfrm>
            <a:off x="5105400" y="5117309"/>
            <a:ext cx="3936207" cy="1600200"/>
          </a:xfrm>
          <a:prstGeom prst="roundRect">
            <a:avLst/>
          </a:prstGeom>
          <a:solidFill>
            <a:srgbClr val="F6D7D9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61" name="Content Placeholder 2"/>
          <p:cNvSpPr txBox="1">
            <a:spLocks/>
          </p:cNvSpPr>
          <p:nvPr/>
        </p:nvSpPr>
        <p:spPr bwMode="auto">
          <a:xfrm>
            <a:off x="5162551" y="5231609"/>
            <a:ext cx="4171950" cy="171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77" tIns="34289" rIns="68577" bIns="34289" numCol="1" anchor="t" anchorCtr="0" compatLnSpc="1">
            <a:prstTxWarp prst="textNoShape">
              <a:avLst/>
            </a:prstTxWarp>
          </a:bodyPr>
          <a:lstStyle/>
          <a:p>
            <a:pPr marL="257162" indent="-257162" defTabSz="685800" eaLnBrk="1" hangingPunct="1">
              <a:lnSpc>
                <a:spcPct val="80000"/>
              </a:lnSpc>
              <a:spcBef>
                <a:spcPts val="900"/>
              </a:spcBef>
              <a:buClr>
                <a:schemeClr val="accent2"/>
              </a:buClr>
              <a:defRPr/>
            </a:pPr>
            <a:r>
              <a:rPr lang="en-US" sz="1800" kern="0" dirty="0">
                <a:solidFill>
                  <a:srgbClr val="C00000"/>
                </a:solidFill>
                <a:latin typeface="Calibri" pitchFamily="34" charset="0"/>
                <a:cs typeface="+mn-cs"/>
              </a:rPr>
              <a:t>def min-value(state):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Calibri" pitchFamily="34" charset="0"/>
              </a:rPr>
              <a:t>initialize v = </a:t>
            </a:r>
            <a:r>
              <a:rPr lang="en-US" sz="1800" kern="0" dirty="0">
                <a:cs typeface="Times New Roman" pitchFamily="18" charset="0"/>
              </a:rPr>
              <a:t>+∞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Calibri" pitchFamily="34" charset="0"/>
              </a:rPr>
              <a:t>for each successor of state:</a:t>
            </a:r>
          </a:p>
          <a:p>
            <a:pPr marL="857207" lvl="2" indent="-171442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defRPr/>
            </a:pPr>
            <a:r>
              <a:rPr lang="en-US" sz="1800" kern="0" dirty="0">
                <a:latin typeface="Calibri" pitchFamily="34" charset="0"/>
              </a:rPr>
              <a:t>v = min(v, </a:t>
            </a:r>
            <a:r>
              <a:rPr lang="en-US" sz="1800" kern="0" dirty="0">
                <a:solidFill>
                  <a:srgbClr val="0070C0"/>
                </a:solidFill>
                <a:latin typeface="Calibri" pitchFamily="34" charset="0"/>
              </a:rPr>
              <a:t>max-value(successor)</a:t>
            </a:r>
            <a:r>
              <a:rPr lang="en-US" sz="1800" kern="0" dirty="0">
                <a:latin typeface="Calibri" pitchFamily="34" charset="0"/>
              </a:rPr>
              <a:t>)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Calibri" pitchFamily="34" charset="0"/>
              </a:rPr>
              <a:t>return </a:t>
            </a:r>
            <a:r>
              <a:rPr lang="en-US" sz="1800" kern="0" dirty="0" smtClean="0">
                <a:latin typeface="Calibri" pitchFamily="34" charset="0"/>
              </a:rPr>
              <a:t>v</a:t>
            </a:r>
            <a:endParaRPr lang="en-US" sz="1800" kern="0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139043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20230" y="2049662"/>
            <a:ext cx="4376442" cy="2619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Example: Insurance</a:t>
            </a:r>
          </a:p>
        </p:txBody>
      </p:sp>
      <p:sp>
        <p:nvSpPr>
          <p:cNvPr id="1161219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1905001"/>
            <a:ext cx="4381500" cy="3695699"/>
          </a:xfrm>
        </p:spPr>
        <p:txBody>
          <a:bodyPr/>
          <a:lstStyle/>
          <a:p>
            <a:r>
              <a:rPr lang="en-US" sz="1800" dirty="0"/>
              <a:t>Consider the lottery </a:t>
            </a:r>
            <a:r>
              <a:rPr lang="en-US" sz="1800" dirty="0">
                <a:solidFill>
                  <a:srgbClr val="CC0000"/>
                </a:solidFill>
              </a:rPr>
              <a:t>[0.5, $1000;  0.5, $0]</a:t>
            </a:r>
            <a:endParaRPr lang="en-US" sz="1800" dirty="0"/>
          </a:p>
          <a:p>
            <a:pPr lvl="1"/>
            <a:r>
              <a:rPr lang="en-US" sz="1500" dirty="0"/>
              <a:t>What is its </a:t>
            </a:r>
            <a:r>
              <a:rPr lang="en-US" sz="1500" dirty="0">
                <a:solidFill>
                  <a:srgbClr val="CC0000"/>
                </a:solidFill>
              </a:rPr>
              <a:t>expected monetary value</a:t>
            </a:r>
            <a:r>
              <a:rPr lang="en-US" sz="1500" dirty="0"/>
              <a:t>?  ($500)</a:t>
            </a:r>
          </a:p>
          <a:p>
            <a:pPr lvl="1"/>
            <a:r>
              <a:rPr lang="en-US" sz="1500" dirty="0"/>
              <a:t>What is its </a:t>
            </a:r>
            <a:r>
              <a:rPr lang="en-US" sz="1500" dirty="0">
                <a:solidFill>
                  <a:srgbClr val="CC0000"/>
                </a:solidFill>
              </a:rPr>
              <a:t>certainty equivalent</a:t>
            </a:r>
            <a:r>
              <a:rPr lang="en-US" sz="1500" dirty="0"/>
              <a:t>?</a:t>
            </a:r>
          </a:p>
          <a:p>
            <a:pPr lvl="2"/>
            <a:r>
              <a:rPr lang="en-US" sz="1350" dirty="0"/>
              <a:t>Monetary value acceptable in lieu of lottery</a:t>
            </a:r>
          </a:p>
          <a:p>
            <a:pPr lvl="2"/>
            <a:r>
              <a:rPr lang="en-US" sz="1350" dirty="0"/>
              <a:t>$400 for most people</a:t>
            </a:r>
          </a:p>
          <a:p>
            <a:pPr lvl="1"/>
            <a:r>
              <a:rPr lang="en-US" sz="1500" dirty="0"/>
              <a:t>Difference of $100 is the </a:t>
            </a:r>
            <a:r>
              <a:rPr lang="en-US" sz="1500" dirty="0">
                <a:solidFill>
                  <a:srgbClr val="CC0000"/>
                </a:solidFill>
              </a:rPr>
              <a:t>insurance premium</a:t>
            </a:r>
          </a:p>
          <a:p>
            <a:pPr lvl="2"/>
            <a:r>
              <a:rPr lang="en-US" sz="1350" dirty="0"/>
              <a:t>There’s an insurance industry because people will pay to reduce their risk</a:t>
            </a:r>
          </a:p>
          <a:p>
            <a:pPr lvl="2"/>
            <a:r>
              <a:rPr lang="en-US" sz="1350" dirty="0"/>
              <a:t>If everyone were risk-neutral, no insurance needed!</a:t>
            </a:r>
          </a:p>
          <a:p>
            <a:pPr lvl="1"/>
            <a:r>
              <a:rPr lang="en-US" sz="1500" dirty="0"/>
              <a:t>It’s win-win: you’d rather have the $400 and the insurance company would rather have the lottery (their utility curve is linear and they have many lotteries)</a:t>
            </a: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9822268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1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1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12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12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12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12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12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12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23297" y="2115507"/>
            <a:ext cx="2184797" cy="3010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Example: Human Rationality?</a:t>
            </a:r>
          </a:p>
        </p:txBody>
      </p:sp>
      <p:sp>
        <p:nvSpPr>
          <p:cNvPr id="116326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US" sz="2100" dirty="0"/>
              <a:t>Famous example of Allais (1953)</a:t>
            </a:r>
          </a:p>
          <a:p>
            <a:pPr lvl="5">
              <a:lnSpc>
                <a:spcPct val="80000"/>
              </a:lnSpc>
            </a:pPr>
            <a:endParaRPr lang="en-US" sz="900" dirty="0">
              <a:latin typeface="Calibri" pitchFamily="34" charset="0"/>
            </a:endParaRPr>
          </a:p>
          <a:p>
            <a:pPr lvl="1">
              <a:lnSpc>
                <a:spcPct val="80000"/>
              </a:lnSpc>
            </a:pPr>
            <a:r>
              <a:rPr lang="en-US" sz="1800" dirty="0"/>
              <a:t>A: [0.8, $4k;    0.2, $0]</a:t>
            </a:r>
          </a:p>
          <a:p>
            <a:pPr lvl="1">
              <a:lnSpc>
                <a:spcPct val="80000"/>
              </a:lnSpc>
            </a:pPr>
            <a:r>
              <a:rPr lang="en-US" sz="1800" dirty="0"/>
              <a:t>B: [1.0, $3k;    0.0, $0]</a:t>
            </a:r>
          </a:p>
          <a:p>
            <a:pPr lvl="5">
              <a:lnSpc>
                <a:spcPct val="80000"/>
              </a:lnSpc>
            </a:pPr>
            <a:endParaRPr lang="en-US" sz="900" dirty="0"/>
          </a:p>
          <a:p>
            <a:pPr lvl="1">
              <a:lnSpc>
                <a:spcPct val="80000"/>
              </a:lnSpc>
            </a:pPr>
            <a:r>
              <a:rPr lang="en-US" sz="1800" dirty="0"/>
              <a:t>C: [0.2, $4k;    0.8, $0]</a:t>
            </a:r>
          </a:p>
          <a:p>
            <a:pPr lvl="1">
              <a:lnSpc>
                <a:spcPct val="80000"/>
              </a:lnSpc>
            </a:pPr>
            <a:r>
              <a:rPr lang="en-US" sz="1800" dirty="0"/>
              <a:t>D: [0.25, $3k;    0.75, $0]</a:t>
            </a:r>
          </a:p>
          <a:p>
            <a:pPr lvl="2">
              <a:lnSpc>
                <a:spcPct val="80000"/>
              </a:lnSpc>
            </a:pPr>
            <a:endParaRPr lang="en-US" sz="1500" dirty="0"/>
          </a:p>
          <a:p>
            <a:pPr>
              <a:lnSpc>
                <a:spcPct val="80000"/>
              </a:lnSpc>
            </a:pPr>
            <a:r>
              <a:rPr lang="en-US" sz="2100" dirty="0"/>
              <a:t>Most people prefer B &gt; A, C &gt; D</a:t>
            </a:r>
          </a:p>
          <a:p>
            <a:pPr lvl="2">
              <a:lnSpc>
                <a:spcPct val="80000"/>
              </a:lnSpc>
            </a:pPr>
            <a:endParaRPr lang="en-US" sz="1500" dirty="0"/>
          </a:p>
          <a:p>
            <a:pPr>
              <a:lnSpc>
                <a:spcPct val="80000"/>
              </a:lnSpc>
            </a:pPr>
            <a:r>
              <a:rPr lang="en-US" sz="2100" dirty="0"/>
              <a:t>But if U($0) = 0, then</a:t>
            </a:r>
          </a:p>
          <a:p>
            <a:pPr lvl="1">
              <a:lnSpc>
                <a:spcPct val="80000"/>
              </a:lnSpc>
            </a:pPr>
            <a:r>
              <a:rPr lang="en-US" sz="1800" dirty="0"/>
              <a:t>B &gt; A </a:t>
            </a:r>
            <a:r>
              <a:rPr lang="en-US" sz="1800" dirty="0">
                <a:sym typeface="Symbol" pitchFamily="18" charset="2"/>
              </a:rPr>
              <a:t> U($3k) &gt; 0.8 U($4k)</a:t>
            </a:r>
          </a:p>
          <a:p>
            <a:pPr lvl="1">
              <a:lnSpc>
                <a:spcPct val="80000"/>
              </a:lnSpc>
            </a:pPr>
            <a:r>
              <a:rPr lang="en-US" sz="1800" dirty="0"/>
              <a:t>C &gt; D </a:t>
            </a:r>
            <a:r>
              <a:rPr lang="en-US" sz="1800" dirty="0">
                <a:sym typeface="Symbol" pitchFamily="18" charset="2"/>
              </a:rPr>
              <a:t> 0.8 U($4k) &gt; U($3k)</a:t>
            </a:r>
          </a:p>
          <a:p>
            <a:pPr lvl="1">
              <a:lnSpc>
                <a:spcPct val="80000"/>
              </a:lnSpc>
            </a:pPr>
            <a:endParaRPr lang="en-US" sz="1800" dirty="0">
              <a:sym typeface="Symbol" pitchFamily="18" charset="2"/>
            </a:endParaRPr>
          </a:p>
        </p:txBody>
      </p:sp>
      <p:sp>
        <p:nvSpPr>
          <p:cNvPr id="6" name="Left Arrow 5"/>
          <p:cNvSpPr/>
          <p:nvPr/>
        </p:nvSpPr>
        <p:spPr>
          <a:xfrm>
            <a:off x="4038600" y="2438400"/>
            <a:ext cx="285750" cy="228600"/>
          </a:xfrm>
          <a:prstGeom prst="leftArrow">
            <a:avLst/>
          </a:prstGeom>
          <a:solidFill>
            <a:srgbClr val="99CCFF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05340915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32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32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32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32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32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326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326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326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Review: Alpha-Beta </a:t>
            </a:r>
            <a:r>
              <a:rPr lang="en-US" altLang="en-US" dirty="0" smtClean="0"/>
              <a:t>Pruning</a:t>
            </a:r>
            <a:endParaRPr lang="en-US" altLang="en-US" dirty="0"/>
          </a:p>
        </p:txBody>
      </p:sp>
      <p:sp>
        <p:nvSpPr>
          <p:cNvPr id="593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295400"/>
            <a:ext cx="8229600" cy="4572000"/>
          </a:xfrm>
        </p:spPr>
        <p:txBody>
          <a:bodyPr/>
          <a:lstStyle/>
          <a:p>
            <a:pPr eaLnBrk="1" hangingPunct="1"/>
            <a:r>
              <a:rPr lang="en-US" altLang="en-US" sz="2000" dirty="0"/>
              <a:t>During Minimax, keep track of two additional values:</a:t>
            </a:r>
          </a:p>
          <a:p>
            <a:pPr lvl="1" eaLnBrk="1" hangingPunct="1"/>
            <a:r>
              <a:rPr lang="el-GR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α</a:t>
            </a:r>
            <a:r>
              <a:rPr lang="en-US" altLang="en-US" b="1" dirty="0"/>
              <a:t>: MAX’s current </a:t>
            </a:r>
            <a:r>
              <a:rPr lang="en-US" altLang="en-US" b="1" i="1" dirty="0">
                <a:solidFill>
                  <a:srgbClr val="C00000"/>
                </a:solidFill>
              </a:rPr>
              <a:t>lower</a:t>
            </a:r>
            <a:r>
              <a:rPr lang="en-US" altLang="en-US" b="1" dirty="0"/>
              <a:t> bound on MAX’s outcome </a:t>
            </a:r>
          </a:p>
          <a:p>
            <a:pPr lvl="1" eaLnBrk="1" hangingPunct="1"/>
            <a:r>
              <a:rPr lang="el-GR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β</a:t>
            </a:r>
            <a:r>
              <a:rPr lang="en-US" altLang="en-US" b="1" dirty="0"/>
              <a:t>: MIN’s current </a:t>
            </a:r>
            <a:r>
              <a:rPr lang="en-US" altLang="en-US" b="1" i="1" dirty="0">
                <a:solidFill>
                  <a:srgbClr val="C00000"/>
                </a:solidFill>
              </a:rPr>
              <a:t>upper</a:t>
            </a:r>
            <a:r>
              <a:rPr lang="en-US" altLang="en-US" b="1" dirty="0"/>
              <a:t> bound on MIN’s outcome</a:t>
            </a:r>
          </a:p>
          <a:p>
            <a:pPr lvl="1" eaLnBrk="1" hangingPunct="1"/>
            <a:endParaRPr lang="en-US" altLang="en-US" sz="1400" b="1" dirty="0"/>
          </a:p>
          <a:p>
            <a:pPr eaLnBrk="1" hangingPunct="1"/>
            <a:r>
              <a:rPr lang="en-US" altLang="en-US" sz="2000" dirty="0"/>
              <a:t>MAX will never allow a move that could lead to a worse score (for MAX) than </a:t>
            </a:r>
            <a:r>
              <a:rPr lang="el-GR" altLang="en-US" dirty="0">
                <a:latin typeface="Times New Roman" panose="02020603050405020304" pitchFamily="18" charset="0"/>
                <a:ea typeface="ＭＳ Ｐゴシック" pitchFamily="-107" charset="-128"/>
                <a:cs typeface="Times New Roman" panose="02020603050405020304" pitchFamily="18" charset="0"/>
              </a:rPr>
              <a:t>α</a:t>
            </a:r>
            <a:r>
              <a:rPr lang="el-GR" altLang="en-US" sz="2000" dirty="0"/>
              <a:t> </a:t>
            </a:r>
            <a:endParaRPr lang="en-US" altLang="en-US" sz="2000" dirty="0"/>
          </a:p>
          <a:p>
            <a:pPr eaLnBrk="1" hangingPunct="1"/>
            <a:r>
              <a:rPr lang="en-US" altLang="en-US" sz="2000" dirty="0"/>
              <a:t>MIN will never allow a move that could lead to a better score (for MAX) than </a:t>
            </a:r>
            <a:r>
              <a:rPr lang="el-GR" altLang="en-US" dirty="0">
                <a:latin typeface="Times New Roman" panose="02020603050405020304" pitchFamily="18" charset="0"/>
                <a:ea typeface="ＭＳ Ｐゴシック" pitchFamily="-107" charset="-128"/>
                <a:cs typeface="Times New Roman" panose="02020603050405020304" pitchFamily="18" charset="0"/>
              </a:rPr>
              <a:t>β</a:t>
            </a:r>
            <a:endParaRPr lang="en-US" altLang="en-US" dirty="0">
              <a:latin typeface="Times New Roman" panose="02020603050405020304" pitchFamily="18" charset="0"/>
              <a:ea typeface="ＭＳ Ｐゴシック" pitchFamily="-107" charset="-128"/>
              <a:cs typeface="Times New Roman" panose="02020603050405020304" pitchFamily="18" charset="0"/>
            </a:endParaRPr>
          </a:p>
          <a:p>
            <a:pPr marL="0" indent="0" eaLnBrk="1" hangingPunct="1">
              <a:buNone/>
            </a:pPr>
            <a:endParaRPr lang="en-US" altLang="en-US" sz="1100" dirty="0"/>
          </a:p>
          <a:p>
            <a:pPr eaLnBrk="1" hangingPunct="1"/>
            <a:r>
              <a:rPr lang="en-US" altLang="en-US" sz="2000" dirty="0"/>
              <a:t>Therefore, stop evaluating a branch whenever:</a:t>
            </a:r>
          </a:p>
          <a:p>
            <a:pPr lvl="1" eaLnBrk="1" hangingPunct="1"/>
            <a:r>
              <a:rPr lang="en-US" altLang="en-US" sz="1800" dirty="0"/>
              <a:t>When evaluating a MAX node: a value </a:t>
            </a:r>
            <a:r>
              <a:rPr lang="en-US" alt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en-US" sz="1800" dirty="0"/>
              <a:t> ≥  </a:t>
            </a:r>
            <a:r>
              <a:rPr lang="el-GR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β</a:t>
            </a:r>
            <a:r>
              <a:rPr lang="el-GR" altLang="en-US" sz="1800" dirty="0"/>
              <a:t> </a:t>
            </a:r>
            <a:r>
              <a:rPr lang="en-US" altLang="en-US" sz="1800" dirty="0"/>
              <a:t>is backed-up</a:t>
            </a:r>
          </a:p>
          <a:p>
            <a:pPr lvl="2" eaLnBrk="1" hangingPunct="1"/>
            <a:r>
              <a:rPr lang="en-US" altLang="en-US" sz="1600" dirty="0"/>
              <a:t>MIN will never select that MAX node</a:t>
            </a:r>
          </a:p>
          <a:p>
            <a:pPr lvl="1" eaLnBrk="1" hangingPunct="1"/>
            <a:r>
              <a:rPr lang="en-US" altLang="en-US" sz="1800" dirty="0"/>
              <a:t>When evaluating a MIN node: a value </a:t>
            </a:r>
            <a:r>
              <a:rPr lang="en-US" alt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 </a:t>
            </a:r>
            <a:r>
              <a:rPr lang="en-US" altLang="en-US" sz="1800" dirty="0"/>
              <a:t>≤</a:t>
            </a:r>
            <a:r>
              <a:rPr lang="en-US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l-GR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α </a:t>
            </a:r>
            <a:r>
              <a:rPr lang="en-US" altLang="en-US" sz="1800" dirty="0"/>
              <a:t>is found</a:t>
            </a:r>
          </a:p>
          <a:p>
            <a:pPr lvl="2" eaLnBrk="1" hangingPunct="1"/>
            <a:r>
              <a:rPr lang="en-US" altLang="en-US" sz="1600" dirty="0"/>
              <a:t>MAX will never select that MIN node</a:t>
            </a:r>
          </a:p>
          <a:p>
            <a:pPr lvl="1" eaLnBrk="1" hangingPunct="1"/>
            <a:endParaRPr lang="en-US" altLang="en-US" b="1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CIS </a:t>
            </a:r>
            <a:r>
              <a:rPr lang="en-US" smtClean="0"/>
              <a:t>421/521 - </a:t>
            </a:r>
            <a:r>
              <a:rPr lang="en-US" dirty="0"/>
              <a:t>Intro to AI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       </a:t>
            </a:r>
            <a:fld id="{A0DDEB7C-4B19-4F57-AA21-A82D82E3DBF2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83103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sym typeface="Symbol" pitchFamily="18" charset="2"/>
              </a:rPr>
              <a:t>Review Alpha-Beta Pruning</a:t>
            </a:r>
            <a:endParaRPr lang="en-US" dirty="0" smtClean="0">
              <a:sym typeface="Symbol" pitchFamily="18" charset="2"/>
            </a:endParaRPr>
          </a:p>
        </p:txBody>
      </p:sp>
      <p:sp>
        <p:nvSpPr>
          <p:cNvPr id="14339" name="AutoShape 4"/>
          <p:cNvSpPr>
            <a:spLocks noChangeArrowheads="1"/>
          </p:cNvSpPr>
          <p:nvPr/>
        </p:nvSpPr>
        <p:spPr bwMode="auto">
          <a:xfrm>
            <a:off x="4270375" y="2514600"/>
            <a:ext cx="381000" cy="228600"/>
          </a:xfrm>
          <a:prstGeom prst="triangle">
            <a:avLst>
              <a:gd name="adj" fmla="val 50000"/>
            </a:avLst>
          </a:prstGeom>
          <a:solidFill>
            <a:srgbClr val="CCEC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/>
          </a:p>
        </p:txBody>
      </p:sp>
      <p:cxnSp>
        <p:nvCxnSpPr>
          <p:cNvPr id="14382" name="AutoShape 13"/>
          <p:cNvCxnSpPr>
            <a:cxnSpLocks noChangeShapeType="1"/>
            <a:stCxn id="14374" idx="0"/>
          </p:cNvCxnSpPr>
          <p:nvPr/>
        </p:nvCxnSpPr>
        <p:spPr bwMode="auto">
          <a:xfrm>
            <a:off x="2173288" y="3681412"/>
            <a:ext cx="1588" cy="604838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4383" name="Rectangle 7"/>
          <p:cNvSpPr>
            <a:spLocks noChangeArrowheads="1"/>
          </p:cNvSpPr>
          <p:nvPr/>
        </p:nvSpPr>
        <p:spPr bwMode="auto">
          <a:xfrm>
            <a:off x="1981200" y="4343400"/>
            <a:ext cx="381000" cy="228600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/>
              <a:t>12</a:t>
            </a:r>
          </a:p>
        </p:txBody>
      </p:sp>
      <p:cxnSp>
        <p:nvCxnSpPr>
          <p:cNvPr id="14380" name="AutoShape 17"/>
          <p:cNvCxnSpPr>
            <a:cxnSpLocks noChangeShapeType="1"/>
            <a:stCxn id="14374" idx="0"/>
          </p:cNvCxnSpPr>
          <p:nvPr/>
        </p:nvCxnSpPr>
        <p:spPr bwMode="auto">
          <a:xfrm>
            <a:off x="2173288" y="3681412"/>
            <a:ext cx="763586" cy="616744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4381" name="Rectangle 7"/>
          <p:cNvSpPr>
            <a:spLocks noChangeArrowheads="1"/>
          </p:cNvSpPr>
          <p:nvPr/>
        </p:nvSpPr>
        <p:spPr bwMode="auto">
          <a:xfrm>
            <a:off x="2743200" y="4343400"/>
            <a:ext cx="381000" cy="228600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/>
              <a:t>8</a:t>
            </a:r>
          </a:p>
        </p:txBody>
      </p:sp>
      <p:cxnSp>
        <p:nvCxnSpPr>
          <p:cNvPr id="14378" name="AutoShape 33"/>
          <p:cNvCxnSpPr>
            <a:cxnSpLocks noChangeShapeType="1"/>
          </p:cNvCxnSpPr>
          <p:nvPr/>
        </p:nvCxnSpPr>
        <p:spPr bwMode="auto">
          <a:xfrm>
            <a:off x="6745288" y="3681412"/>
            <a:ext cx="1588" cy="604838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4379" name="Rectangle 7"/>
          <p:cNvSpPr>
            <a:spLocks noChangeArrowheads="1"/>
          </p:cNvSpPr>
          <p:nvPr/>
        </p:nvSpPr>
        <p:spPr bwMode="auto">
          <a:xfrm>
            <a:off x="6553200" y="4343400"/>
            <a:ext cx="381000" cy="228600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/>
              <a:t>5</a:t>
            </a:r>
          </a:p>
        </p:txBody>
      </p:sp>
      <p:cxnSp>
        <p:nvCxnSpPr>
          <p:cNvPr id="14376" name="AutoShape 37"/>
          <p:cNvCxnSpPr>
            <a:cxnSpLocks noChangeShapeType="1"/>
          </p:cNvCxnSpPr>
          <p:nvPr/>
        </p:nvCxnSpPr>
        <p:spPr bwMode="auto">
          <a:xfrm>
            <a:off x="6745288" y="3681412"/>
            <a:ext cx="763587" cy="616744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4377" name="Rectangle 7"/>
          <p:cNvSpPr>
            <a:spLocks noChangeArrowheads="1"/>
          </p:cNvSpPr>
          <p:nvPr/>
        </p:nvSpPr>
        <p:spPr bwMode="auto">
          <a:xfrm>
            <a:off x="7315200" y="4343400"/>
            <a:ext cx="381000" cy="228600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/>
              <a:t>2</a:t>
            </a:r>
          </a:p>
        </p:txBody>
      </p:sp>
      <p:sp>
        <p:nvSpPr>
          <p:cNvPr id="14374" name="AutoShape 6"/>
          <p:cNvSpPr>
            <a:spLocks noChangeArrowheads="1"/>
          </p:cNvSpPr>
          <p:nvPr/>
        </p:nvSpPr>
        <p:spPr bwMode="auto">
          <a:xfrm flipV="1">
            <a:off x="1984375" y="3452813"/>
            <a:ext cx="381000" cy="228600"/>
          </a:xfrm>
          <a:prstGeom prst="triangle">
            <a:avLst>
              <a:gd name="adj" fmla="val 50000"/>
            </a:avLst>
          </a:prstGeom>
          <a:solidFill>
            <a:srgbClr val="FF9A99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/>
          </a:p>
        </p:txBody>
      </p:sp>
      <p:cxnSp>
        <p:nvCxnSpPr>
          <p:cNvPr id="14375" name="AutoShape 7"/>
          <p:cNvCxnSpPr>
            <a:cxnSpLocks noChangeShapeType="1"/>
            <a:stCxn id="14339" idx="3"/>
            <a:endCxn id="14374" idx="3"/>
          </p:cNvCxnSpPr>
          <p:nvPr/>
        </p:nvCxnSpPr>
        <p:spPr bwMode="auto">
          <a:xfrm flipH="1">
            <a:off x="2173288" y="2743200"/>
            <a:ext cx="2287587" cy="709613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8720" name="AutoShape 9"/>
          <p:cNvCxnSpPr>
            <a:cxnSpLocks noChangeShapeType="1"/>
            <a:stCxn id="14374" idx="0"/>
          </p:cNvCxnSpPr>
          <p:nvPr/>
        </p:nvCxnSpPr>
        <p:spPr bwMode="auto">
          <a:xfrm flipH="1">
            <a:off x="1412876" y="3681415"/>
            <a:ext cx="760413" cy="616744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51" name="Rectangle 7"/>
          <p:cNvSpPr>
            <a:spLocks noChangeArrowheads="1"/>
          </p:cNvSpPr>
          <p:nvPr/>
        </p:nvSpPr>
        <p:spPr bwMode="auto">
          <a:xfrm>
            <a:off x="1219200" y="4343400"/>
            <a:ext cx="381000" cy="228600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/>
              <a:t>3</a:t>
            </a:r>
          </a:p>
        </p:txBody>
      </p:sp>
      <p:cxnSp>
        <p:nvCxnSpPr>
          <p:cNvPr id="67" name="AutoShape 21"/>
          <p:cNvCxnSpPr>
            <a:cxnSpLocks noChangeShapeType="1"/>
          </p:cNvCxnSpPr>
          <p:nvPr/>
        </p:nvCxnSpPr>
        <p:spPr bwMode="auto">
          <a:xfrm rot="5400000">
            <a:off x="4342607" y="2856707"/>
            <a:ext cx="228600" cy="1587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0" name="AutoShape 21"/>
          <p:cNvCxnSpPr>
            <a:cxnSpLocks noChangeShapeType="1"/>
            <a:stCxn id="14339" idx="3"/>
          </p:cNvCxnSpPr>
          <p:nvPr/>
        </p:nvCxnSpPr>
        <p:spPr bwMode="auto">
          <a:xfrm rot="16200000" flipH="1">
            <a:off x="4659313" y="2544765"/>
            <a:ext cx="171450" cy="568325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4" name="AutoShape 21"/>
          <p:cNvCxnSpPr>
            <a:cxnSpLocks noChangeShapeType="1"/>
          </p:cNvCxnSpPr>
          <p:nvPr/>
        </p:nvCxnSpPr>
        <p:spPr bwMode="auto">
          <a:xfrm rot="5400000">
            <a:off x="2058194" y="3792538"/>
            <a:ext cx="228600" cy="1588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5" name="AutoShape 21"/>
          <p:cNvCxnSpPr>
            <a:cxnSpLocks noChangeShapeType="1"/>
            <a:stCxn id="14374" idx="0"/>
          </p:cNvCxnSpPr>
          <p:nvPr/>
        </p:nvCxnSpPr>
        <p:spPr bwMode="auto">
          <a:xfrm rot="16200000" flipH="1">
            <a:off x="2194719" y="3661569"/>
            <a:ext cx="147638" cy="187325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</p:cxnSp>
      <p:sp>
        <p:nvSpPr>
          <p:cNvPr id="14372" name="AutoShape 20"/>
          <p:cNvSpPr>
            <a:spLocks noChangeArrowheads="1"/>
          </p:cNvSpPr>
          <p:nvPr/>
        </p:nvSpPr>
        <p:spPr bwMode="auto">
          <a:xfrm flipV="1">
            <a:off x="4270375" y="3440909"/>
            <a:ext cx="381000" cy="228600"/>
          </a:xfrm>
          <a:prstGeom prst="triangle">
            <a:avLst>
              <a:gd name="adj" fmla="val 50000"/>
            </a:avLst>
          </a:prstGeom>
          <a:solidFill>
            <a:srgbClr val="FF9A99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/>
          </a:p>
        </p:txBody>
      </p:sp>
      <p:cxnSp>
        <p:nvCxnSpPr>
          <p:cNvPr id="14373" name="AutoShape 21"/>
          <p:cNvCxnSpPr>
            <a:cxnSpLocks noChangeShapeType="1"/>
            <a:stCxn id="14339" idx="3"/>
            <a:endCxn id="14372" idx="3"/>
          </p:cNvCxnSpPr>
          <p:nvPr/>
        </p:nvCxnSpPr>
        <p:spPr bwMode="auto">
          <a:xfrm flipH="1">
            <a:off x="4459288" y="2743203"/>
            <a:ext cx="1588" cy="697706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4368" name="AutoShape 23"/>
          <p:cNvCxnSpPr>
            <a:cxnSpLocks noChangeShapeType="1"/>
          </p:cNvCxnSpPr>
          <p:nvPr/>
        </p:nvCxnSpPr>
        <p:spPr bwMode="auto">
          <a:xfrm flipH="1">
            <a:off x="3698875" y="3681413"/>
            <a:ext cx="760414" cy="616744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4369" name="Rectangle 7"/>
          <p:cNvSpPr>
            <a:spLocks noChangeArrowheads="1"/>
          </p:cNvSpPr>
          <p:nvPr/>
        </p:nvSpPr>
        <p:spPr bwMode="auto">
          <a:xfrm>
            <a:off x="3505200" y="4343401"/>
            <a:ext cx="381000" cy="228600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/>
              <a:t>2</a:t>
            </a:r>
          </a:p>
        </p:txBody>
      </p:sp>
      <p:cxnSp>
        <p:nvCxnSpPr>
          <p:cNvPr id="14370" name="AutoShape 21"/>
          <p:cNvCxnSpPr>
            <a:cxnSpLocks noChangeShapeType="1"/>
          </p:cNvCxnSpPr>
          <p:nvPr/>
        </p:nvCxnSpPr>
        <p:spPr bwMode="auto">
          <a:xfrm rot="5400000">
            <a:off x="4344195" y="3792538"/>
            <a:ext cx="228600" cy="1588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4371" name="AutoShape 21"/>
          <p:cNvCxnSpPr>
            <a:cxnSpLocks noChangeShapeType="1"/>
          </p:cNvCxnSpPr>
          <p:nvPr/>
        </p:nvCxnSpPr>
        <p:spPr bwMode="auto">
          <a:xfrm rot="16200000" flipH="1">
            <a:off x="4480719" y="3661569"/>
            <a:ext cx="147638" cy="187325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</p:cxnSp>
      <p:sp>
        <p:nvSpPr>
          <p:cNvPr id="14366" name="AutoShape 26"/>
          <p:cNvSpPr>
            <a:spLocks noChangeArrowheads="1"/>
          </p:cNvSpPr>
          <p:nvPr/>
        </p:nvSpPr>
        <p:spPr bwMode="auto">
          <a:xfrm flipV="1">
            <a:off x="6556374" y="3452813"/>
            <a:ext cx="381000" cy="228600"/>
          </a:xfrm>
          <a:prstGeom prst="triangle">
            <a:avLst>
              <a:gd name="adj" fmla="val 50000"/>
            </a:avLst>
          </a:prstGeom>
          <a:solidFill>
            <a:srgbClr val="FF9A99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/>
          </a:p>
        </p:txBody>
      </p:sp>
      <p:cxnSp>
        <p:nvCxnSpPr>
          <p:cNvPr id="14367" name="AutoShape 27"/>
          <p:cNvCxnSpPr>
            <a:cxnSpLocks noChangeShapeType="1"/>
            <a:stCxn id="14339" idx="3"/>
            <a:endCxn id="14366" idx="3"/>
          </p:cNvCxnSpPr>
          <p:nvPr/>
        </p:nvCxnSpPr>
        <p:spPr bwMode="auto">
          <a:xfrm>
            <a:off x="4460874" y="2743200"/>
            <a:ext cx="2284413" cy="709613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4362" name="AutoShape 29"/>
          <p:cNvCxnSpPr>
            <a:cxnSpLocks noChangeShapeType="1"/>
          </p:cNvCxnSpPr>
          <p:nvPr/>
        </p:nvCxnSpPr>
        <p:spPr bwMode="auto">
          <a:xfrm flipH="1">
            <a:off x="5984875" y="3681413"/>
            <a:ext cx="760414" cy="616744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4363" name="Rectangle 7"/>
          <p:cNvSpPr>
            <a:spLocks noChangeArrowheads="1"/>
          </p:cNvSpPr>
          <p:nvPr/>
        </p:nvSpPr>
        <p:spPr bwMode="auto">
          <a:xfrm>
            <a:off x="5791200" y="4343401"/>
            <a:ext cx="381000" cy="228600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/>
              <a:t>14</a:t>
            </a:r>
          </a:p>
        </p:txBody>
      </p:sp>
      <p:cxnSp>
        <p:nvCxnSpPr>
          <p:cNvPr id="14364" name="AutoShape 21"/>
          <p:cNvCxnSpPr>
            <a:cxnSpLocks noChangeShapeType="1"/>
          </p:cNvCxnSpPr>
          <p:nvPr/>
        </p:nvCxnSpPr>
        <p:spPr bwMode="auto">
          <a:xfrm rot="5400000">
            <a:off x="6630195" y="3792538"/>
            <a:ext cx="228600" cy="1588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4365" name="AutoShape 21"/>
          <p:cNvCxnSpPr>
            <a:cxnSpLocks noChangeShapeType="1"/>
          </p:cNvCxnSpPr>
          <p:nvPr/>
        </p:nvCxnSpPr>
        <p:spPr bwMode="auto">
          <a:xfrm rot="16200000" flipH="1">
            <a:off x="6766719" y="3661569"/>
            <a:ext cx="147638" cy="187325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4360" name="AutoShape 33"/>
          <p:cNvCxnSpPr>
            <a:cxnSpLocks noChangeShapeType="1"/>
          </p:cNvCxnSpPr>
          <p:nvPr/>
        </p:nvCxnSpPr>
        <p:spPr bwMode="auto">
          <a:xfrm>
            <a:off x="4459288" y="3681412"/>
            <a:ext cx="1588" cy="604838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4358" name="AutoShape 37"/>
          <p:cNvCxnSpPr>
            <a:cxnSpLocks noChangeShapeType="1"/>
          </p:cNvCxnSpPr>
          <p:nvPr/>
        </p:nvCxnSpPr>
        <p:spPr bwMode="auto">
          <a:xfrm>
            <a:off x="4459288" y="3681412"/>
            <a:ext cx="763587" cy="616744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43" name="TextBox 9"/>
          <p:cNvSpPr txBox="1">
            <a:spLocks noChangeArrowheads="1"/>
          </p:cNvSpPr>
          <p:nvPr/>
        </p:nvSpPr>
        <p:spPr bwMode="auto">
          <a:xfrm>
            <a:off x="3185319" y="2036762"/>
            <a:ext cx="99060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SzPct val="100000"/>
              <a:buChar char="•"/>
              <a:defRPr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SzPct val="100000"/>
              <a:buChar char="–"/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SzPct val="100000"/>
              <a:buChar char="–"/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 b="0" dirty="0">
                <a:solidFill>
                  <a:srgbClr val="00B0F0"/>
                </a:solidFill>
                <a:latin typeface="Times New Roman" pitchFamily="18" charset="0"/>
                <a:sym typeface="Symbol" pitchFamily="18" charset="2"/>
              </a:rPr>
              <a:t>=3</a:t>
            </a:r>
          </a:p>
          <a:p>
            <a:pPr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 b="0" dirty="0">
                <a:solidFill>
                  <a:srgbClr val="C00000"/>
                </a:solidFill>
                <a:latin typeface="Times New Roman" pitchFamily="18" charset="0"/>
                <a:sym typeface="Symbol" pitchFamily="18" charset="2"/>
              </a:rPr>
              <a:t> =+</a:t>
            </a:r>
            <a:endParaRPr lang="en-US" altLang="en-US" b="0" dirty="0">
              <a:solidFill>
                <a:srgbClr val="C00000"/>
              </a:solidFill>
              <a:latin typeface="Times New Roman" pitchFamily="18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286587" y="3405335"/>
            <a:ext cx="3385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/>
            <a:r>
              <a:rPr lang="en-US" altLang="en-US" dirty="0">
                <a:sym typeface="Symbol" pitchFamily="18" charset="2"/>
              </a:rPr>
              <a:t>3</a:t>
            </a:r>
            <a:endParaRPr lang="en-US" altLang="en-US" dirty="0">
              <a:sym typeface="Symbol" pitchFamily="18" charset="2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665033" y="3335090"/>
            <a:ext cx="68480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/>
            <a:r>
              <a:rPr lang="en-US" altLang="en-US" dirty="0" smtClean="0">
                <a:sym typeface="Symbol" pitchFamily="18" charset="2"/>
              </a:rPr>
              <a:t>&lt;=2</a:t>
            </a:r>
            <a:endParaRPr lang="en-US" altLang="en-US" dirty="0">
              <a:sym typeface="Symbol" pitchFamily="18" charset="2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257675" y="4226867"/>
            <a:ext cx="4074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/>
            <a:r>
              <a:rPr lang="en-US" altLang="en-US" dirty="0" smtClean="0">
                <a:sym typeface="Symbol" pitchFamily="18" charset="2"/>
              </a:rPr>
              <a:t>X</a:t>
            </a:r>
            <a:endParaRPr lang="en-US" altLang="en-US" dirty="0">
              <a:sym typeface="Symbol" pitchFamily="18" charset="2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4989474" y="4226867"/>
            <a:ext cx="4074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/>
            <a:r>
              <a:rPr lang="en-US" altLang="en-US" dirty="0" smtClean="0">
                <a:sym typeface="Symbol" pitchFamily="18" charset="2"/>
              </a:rPr>
              <a:t>X</a:t>
            </a:r>
            <a:endParaRPr lang="en-US" altLang="en-US" dirty="0">
              <a:sym typeface="Symbol" pitchFamily="18" charset="2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6943727" y="3307856"/>
            <a:ext cx="3385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/>
            <a:r>
              <a:rPr lang="en-US" altLang="en-US" dirty="0" smtClean="0">
                <a:sym typeface="Symbol" pitchFamily="18" charset="2"/>
              </a:rPr>
              <a:t>2</a:t>
            </a:r>
            <a:endParaRPr lang="en-US" altLang="en-US" dirty="0">
              <a:sym typeface="Symbol" pitchFamily="18" charset="2"/>
            </a:endParaRPr>
          </a:p>
        </p:txBody>
      </p:sp>
      <p:sp>
        <p:nvSpPr>
          <p:cNvPr id="53" name="Rounded Rectangle 52"/>
          <p:cNvSpPr/>
          <p:nvPr/>
        </p:nvSpPr>
        <p:spPr>
          <a:xfrm>
            <a:off x="2552700" y="5681965"/>
            <a:ext cx="4000500" cy="800100"/>
          </a:xfrm>
          <a:prstGeom prst="roundRect">
            <a:avLst/>
          </a:prstGeom>
          <a:solidFill>
            <a:srgbClr val="7030A0">
              <a:alpha val="16000"/>
            </a:srgb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54" name="Content Placeholder 2"/>
          <p:cNvSpPr>
            <a:spLocks noGrp="1"/>
          </p:cNvSpPr>
          <p:nvPr>
            <p:ph idx="1"/>
          </p:nvPr>
        </p:nvSpPr>
        <p:spPr>
          <a:xfrm>
            <a:off x="-76200" y="5796265"/>
            <a:ext cx="8801100" cy="1085850"/>
          </a:xfrm>
        </p:spPr>
        <p:txBody>
          <a:bodyPr/>
          <a:lstStyle/>
          <a:p>
            <a:pPr lvl="1" algn="ctr">
              <a:lnSpc>
                <a:spcPct val="80000"/>
              </a:lnSpc>
              <a:buNone/>
            </a:pPr>
            <a:r>
              <a:rPr lang="el-GR" sz="1800" dirty="0">
                <a:solidFill>
                  <a:srgbClr val="00B0F0"/>
                </a:solidFill>
              </a:rPr>
              <a:t>α</a:t>
            </a:r>
            <a:r>
              <a:rPr lang="en-US" sz="1800" dirty="0">
                <a:solidFill>
                  <a:srgbClr val="00B0F0"/>
                </a:solidFill>
              </a:rPr>
              <a:t>: MAX’s best option on path to root</a:t>
            </a:r>
          </a:p>
          <a:p>
            <a:pPr lvl="1" algn="ctr">
              <a:lnSpc>
                <a:spcPct val="80000"/>
              </a:lnSpc>
              <a:buNone/>
            </a:pPr>
            <a:r>
              <a:rPr lang="el-GR" sz="1800" dirty="0">
                <a:solidFill>
                  <a:srgbClr val="C00000"/>
                </a:solidFill>
              </a:rPr>
              <a:t>β</a:t>
            </a:r>
            <a:r>
              <a:rPr lang="en-US" sz="1800" dirty="0">
                <a:solidFill>
                  <a:srgbClr val="C00000"/>
                </a:solidFill>
              </a:rPr>
              <a:t>:</a:t>
            </a:r>
            <a:r>
              <a:rPr lang="el-GR" sz="1800" dirty="0">
                <a:solidFill>
                  <a:srgbClr val="C00000"/>
                </a:solidFill>
              </a:rPr>
              <a:t> </a:t>
            </a:r>
            <a:r>
              <a:rPr lang="en-US" sz="1800" dirty="0">
                <a:solidFill>
                  <a:srgbClr val="C00000"/>
                </a:solidFill>
              </a:rPr>
              <a:t>MIN’s best option on path to root</a:t>
            </a:r>
          </a:p>
        </p:txBody>
      </p:sp>
    </p:spTree>
    <p:extLst>
      <p:ext uri="{BB962C8B-B14F-4D97-AF65-F5344CB8AC3E}">
        <p14:creationId xmlns:p14="http://schemas.microsoft.com/office/powerpoint/2010/main" val="47399503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r>
              <a:rPr lang="en-US">
                <a:latin typeface="Times New Roman" pitchFamily="18" charset="0"/>
                <a:cs typeface="Arial" pitchFamily="34" charset="0"/>
              </a:rPr>
              <a:t>CIS </a:t>
            </a:r>
            <a:r>
              <a:rPr lang="en-US" smtClean="0">
                <a:latin typeface="Times New Roman" pitchFamily="18" charset="0"/>
                <a:cs typeface="Arial" pitchFamily="34" charset="0"/>
              </a:rPr>
              <a:t>421/521 - </a:t>
            </a:r>
            <a:r>
              <a:rPr lang="en-US" dirty="0">
                <a:latin typeface="Times New Roman" pitchFamily="18" charset="0"/>
                <a:cs typeface="Arial" pitchFamily="34" charset="0"/>
              </a:rPr>
              <a:t>Intro to AI</a:t>
            </a:r>
          </a:p>
        </p:txBody>
      </p:sp>
      <p:sp>
        <p:nvSpPr>
          <p:cNvPr id="27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r>
              <a:rPr lang="en-US"/>
              <a:t>       </a:t>
            </a:r>
            <a:fld id="{D7AB0D7E-9292-492A-8A84-CBFCDF678D60}" type="slidenum">
              <a:rPr lang="en-US"/>
              <a:pPr/>
              <a:t>7</a:t>
            </a:fld>
            <a:endParaRPr lang="en-US"/>
          </a:p>
        </p:txBody>
      </p:sp>
      <p:sp>
        <p:nvSpPr>
          <p:cNvPr id="27652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304800"/>
            <a:ext cx="7772400" cy="1143000"/>
          </a:xfrm>
        </p:spPr>
        <p:txBody>
          <a:bodyPr/>
          <a:lstStyle/>
          <a:p>
            <a:r>
              <a:rPr lang="en-US" dirty="0" smtClean="0">
                <a:ea typeface="ＭＳ Ｐゴシック" pitchFamily="34" charset="-128"/>
              </a:rPr>
              <a:t>Review: Evaluation functions</a:t>
            </a:r>
            <a:endParaRPr lang="en-US" sz="2000" i="1" dirty="0">
              <a:solidFill>
                <a:srgbClr val="0000FF"/>
              </a:solidFill>
              <a:latin typeface="Times New Roman" pitchFamily="18" charset="0"/>
              <a:ea typeface="ＭＳ Ｐゴシック" pitchFamily="34" charset="-128"/>
              <a:cs typeface="Times New Roman" pitchFamily="18" charset="0"/>
            </a:endParaRPr>
          </a:p>
        </p:txBody>
      </p:sp>
      <p:sp>
        <p:nvSpPr>
          <p:cNvPr id="2765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295400"/>
            <a:ext cx="8382000" cy="4114800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dirty="0">
                <a:ea typeface="ＭＳ Ｐゴシック" pitchFamily="34" charset="-128"/>
              </a:rPr>
              <a:t>Evaluates how good a ‘board position’ is</a:t>
            </a:r>
          </a:p>
          <a:p>
            <a:pPr>
              <a:lnSpc>
                <a:spcPct val="120000"/>
              </a:lnSpc>
            </a:pP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pitchFamily="34" charset="-128"/>
              </a:rPr>
              <a:t>Based on </a:t>
            </a:r>
            <a:r>
              <a:rPr lang="en-US" sz="2800" i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pitchFamily="34" charset="-128"/>
              </a:rPr>
              <a:t>static features </a:t>
            </a: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pitchFamily="34" charset="-128"/>
              </a:rPr>
              <a:t>of that board alone</a:t>
            </a:r>
          </a:p>
          <a:p>
            <a:pPr>
              <a:lnSpc>
                <a:spcPct val="120000"/>
              </a:lnSpc>
            </a:pPr>
            <a:r>
              <a:rPr lang="en-US" dirty="0">
                <a:ea typeface="ＭＳ Ｐゴシック" pitchFamily="34" charset="-128"/>
              </a:rPr>
              <a:t>Zero-sum assumption lets us use one function to describe goodness for both players.</a:t>
            </a:r>
            <a:endParaRPr lang="en-US" b="0" dirty="0">
              <a:ea typeface="ＭＳ Ｐゴシック" pitchFamily="34" charset="-128"/>
            </a:endParaRPr>
          </a:p>
          <a:p>
            <a:pPr lvl="1">
              <a:lnSpc>
                <a:spcPct val="120000"/>
              </a:lnSpc>
            </a:pPr>
            <a:r>
              <a:rPr lang="en-US" b="1" i="1" dirty="0">
                <a:solidFill>
                  <a:srgbClr val="0000FF"/>
                </a:solidFill>
                <a:latin typeface="Times New Roman" pitchFamily="18" charset="0"/>
                <a:ea typeface="ＭＳ Ｐゴシック" pitchFamily="34" charset="-128"/>
                <a:cs typeface="Times New Roman" pitchFamily="18" charset="0"/>
              </a:rPr>
              <a:t>f(n)&gt;0 </a:t>
            </a:r>
            <a:r>
              <a:rPr lang="en-US" dirty="0">
                <a:ea typeface="ＭＳ Ｐゴシック" pitchFamily="34" charset="-128"/>
              </a:rPr>
              <a:t>if MAX is winning in position </a:t>
            </a:r>
            <a:r>
              <a:rPr lang="en-US" i="1" dirty="0">
                <a:ea typeface="ＭＳ Ｐゴシック" pitchFamily="34" charset="-128"/>
              </a:rPr>
              <a:t>n</a:t>
            </a:r>
            <a:endParaRPr lang="en-US" dirty="0">
              <a:ea typeface="ＭＳ Ｐゴシック" pitchFamily="34" charset="-128"/>
            </a:endParaRPr>
          </a:p>
          <a:p>
            <a:pPr lvl="1">
              <a:lnSpc>
                <a:spcPct val="120000"/>
              </a:lnSpc>
            </a:pPr>
            <a:r>
              <a:rPr lang="en-US" b="1" i="1" dirty="0">
                <a:solidFill>
                  <a:srgbClr val="0000FF"/>
                </a:solidFill>
                <a:latin typeface="Times New Roman" pitchFamily="18" charset="0"/>
                <a:ea typeface="ＭＳ Ｐゴシック" pitchFamily="34" charset="-128"/>
                <a:cs typeface="Times New Roman" pitchFamily="18" charset="0"/>
              </a:rPr>
              <a:t>f(n)=0 </a:t>
            </a:r>
            <a:r>
              <a:rPr lang="en-US" dirty="0">
                <a:ea typeface="ＭＳ Ｐゴシック" pitchFamily="34" charset="-128"/>
              </a:rPr>
              <a:t>if position </a:t>
            </a:r>
            <a:r>
              <a:rPr lang="en-US" i="1" dirty="0">
                <a:ea typeface="ＭＳ Ｐゴシック" pitchFamily="34" charset="-128"/>
              </a:rPr>
              <a:t>n</a:t>
            </a:r>
            <a:r>
              <a:rPr lang="en-US" dirty="0">
                <a:ea typeface="ＭＳ Ｐゴシック" pitchFamily="34" charset="-128"/>
              </a:rPr>
              <a:t> is tied</a:t>
            </a:r>
          </a:p>
          <a:p>
            <a:pPr lvl="1">
              <a:lnSpc>
                <a:spcPct val="120000"/>
              </a:lnSpc>
            </a:pPr>
            <a:r>
              <a:rPr lang="en-US" b="1" i="1" dirty="0">
                <a:solidFill>
                  <a:srgbClr val="0000FF"/>
                </a:solidFill>
                <a:latin typeface="Times New Roman" pitchFamily="18" charset="0"/>
                <a:ea typeface="ＭＳ Ｐゴシック" pitchFamily="34" charset="-128"/>
                <a:cs typeface="Times New Roman" pitchFamily="18" charset="0"/>
              </a:rPr>
              <a:t>f(n)&lt;0 </a:t>
            </a:r>
            <a:r>
              <a:rPr lang="en-US" dirty="0">
                <a:ea typeface="ＭＳ Ｐゴシック" pitchFamily="34" charset="-128"/>
              </a:rPr>
              <a:t>if MIN is winning in position </a:t>
            </a:r>
            <a:r>
              <a:rPr lang="en-US" i="1" dirty="0">
                <a:ea typeface="ＭＳ Ｐゴシック" pitchFamily="34" charset="-128"/>
              </a:rPr>
              <a:t>n</a:t>
            </a:r>
          </a:p>
          <a:p>
            <a:r>
              <a:rPr lang="en-US" dirty="0">
                <a:ea typeface="ＭＳ Ｐゴシック" pitchFamily="34" charset="-128"/>
              </a:rPr>
              <a:t>Build using expert knowledge, </a:t>
            </a:r>
          </a:p>
          <a:p>
            <a:pPr lvl="1"/>
            <a:r>
              <a:rPr lang="en-US" dirty="0">
                <a:ea typeface="ＭＳ Ｐゴシック" pitchFamily="34" charset="-128"/>
              </a:rPr>
              <a:t>Tic-tac-toe</a:t>
            </a:r>
            <a:r>
              <a:rPr lang="en-US" b="1" i="1" dirty="0">
                <a:solidFill>
                  <a:srgbClr val="0000FF"/>
                </a:solidFill>
                <a:latin typeface="Times New Roman" pitchFamily="18" charset="0"/>
                <a:ea typeface="ＭＳ Ｐゴシック" pitchFamily="34" charset="-128"/>
                <a:cs typeface="Times New Roman" pitchFamily="18" charset="0"/>
              </a:rPr>
              <a:t>: f(n)=(# of 3 lengths open for MAX)- (# open for MIN)</a:t>
            </a:r>
          </a:p>
          <a:p>
            <a:pPr lvl="1"/>
            <a:endParaRPr lang="en-US" b="1" i="1" dirty="0">
              <a:solidFill>
                <a:srgbClr val="0000FF"/>
              </a:solidFill>
              <a:latin typeface="Times New Roman" pitchFamily="18" charset="0"/>
              <a:ea typeface="ＭＳ Ｐゴシック" pitchFamily="34" charset="-128"/>
              <a:cs typeface="Times New Roman" pitchFamily="18" charset="0"/>
            </a:endParaRPr>
          </a:p>
          <a:p>
            <a:pPr marL="457200" lvl="1" indent="0" algn="ctr">
              <a:buNone/>
            </a:pPr>
            <a:r>
              <a:rPr lang="en-US" sz="2800" dirty="0">
                <a:solidFill>
                  <a:srgbClr val="0000FF"/>
                </a:solidFill>
                <a:latin typeface="Times New Roman" pitchFamily="18" charset="0"/>
                <a:ea typeface="ＭＳ Ｐゴシック" pitchFamily="34" charset="-128"/>
                <a:cs typeface="Times New Roman" pitchFamily="18" charset="0"/>
              </a:rPr>
              <a:t>(AIMA 5.4.1)</a:t>
            </a:r>
          </a:p>
          <a:p>
            <a:pPr>
              <a:lnSpc>
                <a:spcPct val="120000"/>
              </a:lnSpc>
            </a:pPr>
            <a:endParaRPr lang="en-US" dirty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270526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Date Placeholder 5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r>
              <a:rPr lang="en-US">
                <a:latin typeface="Times New Roman" pitchFamily="18" charset="0"/>
                <a:cs typeface="Arial" pitchFamily="34" charset="0"/>
              </a:rPr>
              <a:t>CIS </a:t>
            </a:r>
            <a:r>
              <a:rPr lang="en-US" smtClean="0">
                <a:latin typeface="Times New Roman" pitchFamily="18" charset="0"/>
                <a:cs typeface="Arial" pitchFamily="34" charset="0"/>
              </a:rPr>
              <a:t>421/521 - </a:t>
            </a:r>
            <a:r>
              <a:rPr lang="en-US" dirty="0">
                <a:latin typeface="Times New Roman" pitchFamily="18" charset="0"/>
                <a:cs typeface="Arial" pitchFamily="34" charset="0"/>
              </a:rPr>
              <a:t>Intro to AI</a:t>
            </a:r>
          </a:p>
        </p:txBody>
      </p:sp>
      <p:sp>
        <p:nvSpPr>
          <p:cNvPr id="1028" name="Slide Number Placeholder 7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r>
              <a:rPr lang="en-US"/>
              <a:t>       </a:t>
            </a:r>
            <a:fld id="{F3D23EA6-533C-48D8-9AD5-1400F3342623}" type="slidenum">
              <a:rPr lang="en-US"/>
              <a:pPr/>
              <a:t>8</a:t>
            </a:fld>
            <a:endParaRPr lang="en-US"/>
          </a:p>
        </p:txBody>
      </p:sp>
      <p:sp>
        <p:nvSpPr>
          <p:cNvPr id="102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>
                <a:ea typeface="ＭＳ Ｐゴシック" pitchFamily="34" charset="-128"/>
              </a:rPr>
              <a:t>Review: Chess </a:t>
            </a:r>
            <a:r>
              <a:rPr lang="en-US" sz="2800" dirty="0">
                <a:ea typeface="ＭＳ Ｐゴシック" pitchFamily="34" charset="-128"/>
              </a:rPr>
              <a:t>Evaluation Functions</a:t>
            </a:r>
          </a:p>
        </p:txBody>
      </p:sp>
      <p:sp>
        <p:nvSpPr>
          <p:cNvPr id="1030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85800" y="1295400"/>
            <a:ext cx="4876800" cy="45720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1800" dirty="0" smtClean="0">
                <a:ea typeface="ＭＳ Ｐゴシック" pitchFamily="34" charset="-128"/>
              </a:rPr>
              <a:t>Ches</a:t>
            </a:r>
            <a:r>
              <a:rPr lang="en-US" sz="1800" dirty="0" smtClean="0">
                <a:ea typeface="ＭＳ Ｐゴシック" pitchFamily="34" charset="-128"/>
              </a:rPr>
              <a:t>s needs an </a:t>
            </a:r>
            <a:r>
              <a:rPr lang="en-US" sz="1800" dirty="0" smtClean="0">
                <a:ea typeface="ＭＳ Ｐゴシック" pitchFamily="34" charset="-128"/>
              </a:rPr>
              <a:t>evaluation </a:t>
            </a:r>
            <a:r>
              <a:rPr lang="en-US" sz="1800" dirty="0" smtClean="0">
                <a:ea typeface="ＭＳ Ｐゴシック" pitchFamily="34" charset="-128"/>
              </a:rPr>
              <a:t>function </a:t>
            </a:r>
            <a:r>
              <a:rPr lang="en-US" sz="1800" dirty="0" smtClean="0">
                <a:ea typeface="ＭＳ Ｐゴシック" pitchFamily="34" charset="-128"/>
              </a:rPr>
              <a:t>since it is impossible to search the game tree deeply enough to reach the terminal nodes</a:t>
            </a:r>
            <a:endParaRPr lang="en-US" sz="1800" dirty="0" smtClean="0">
              <a:ea typeface="ＭＳ Ｐゴシック" pitchFamily="34" charset="-128"/>
            </a:endParaRPr>
          </a:p>
          <a:p>
            <a:pPr>
              <a:lnSpc>
                <a:spcPct val="90000"/>
              </a:lnSpc>
            </a:pPr>
            <a:endParaRPr lang="en-US" sz="1800" dirty="0" smtClean="0">
              <a:ea typeface="ＭＳ Ｐゴシック" pitchFamily="34" charset="-128"/>
            </a:endParaRPr>
          </a:p>
          <a:p>
            <a:pPr>
              <a:lnSpc>
                <a:spcPct val="90000"/>
              </a:lnSpc>
            </a:pPr>
            <a:r>
              <a:rPr lang="en-US" sz="2000" i="1" dirty="0" smtClean="0">
                <a:solidFill>
                  <a:srgbClr val="0000FF"/>
                </a:solidFill>
                <a:latin typeface="Times New Roman" pitchFamily="18" charset="0"/>
                <a:ea typeface="ＭＳ Ｐゴシック" pitchFamily="34" charset="-128"/>
                <a:cs typeface="Times New Roman" pitchFamily="18" charset="0"/>
              </a:rPr>
              <a:t>f(n</a:t>
            </a:r>
            <a:r>
              <a:rPr lang="en-US" sz="2000" i="1" dirty="0">
                <a:solidFill>
                  <a:srgbClr val="0000FF"/>
                </a:solidFill>
                <a:latin typeface="Times New Roman" pitchFamily="18" charset="0"/>
                <a:ea typeface="ＭＳ Ｐゴシック" pitchFamily="34" charset="-128"/>
                <a:cs typeface="Times New Roman" pitchFamily="18" charset="0"/>
              </a:rPr>
              <a:t>)=(sum of A’s  piece values</a:t>
            </a:r>
            <a:r>
              <a:rPr lang="en-US" sz="2000" i="1" dirty="0" smtClean="0">
                <a:solidFill>
                  <a:srgbClr val="0000FF"/>
                </a:solidFill>
                <a:latin typeface="Times New Roman" pitchFamily="18" charset="0"/>
                <a:ea typeface="ＭＳ Ｐゴシック" pitchFamily="34" charset="-128"/>
                <a:cs typeface="Times New Roman" pitchFamily="18" charset="0"/>
              </a:rPr>
              <a:t>)</a:t>
            </a:r>
            <a:br>
              <a:rPr lang="en-US" sz="2000" i="1" dirty="0" smtClean="0">
                <a:solidFill>
                  <a:srgbClr val="0000FF"/>
                </a:solidFill>
                <a:latin typeface="Times New Roman" pitchFamily="18" charset="0"/>
                <a:ea typeface="ＭＳ Ｐゴシック" pitchFamily="34" charset="-128"/>
                <a:cs typeface="Times New Roman" pitchFamily="18" charset="0"/>
              </a:rPr>
            </a:br>
            <a:r>
              <a:rPr lang="en-US" sz="2000" i="1" dirty="0" smtClean="0">
                <a:solidFill>
                  <a:srgbClr val="0000FF"/>
                </a:solidFill>
                <a:latin typeface="Times New Roman" pitchFamily="18" charset="0"/>
                <a:ea typeface="ＭＳ Ｐゴシック" pitchFamily="34" charset="-128"/>
                <a:cs typeface="Times New Roman" pitchFamily="18" charset="0"/>
              </a:rPr>
              <a:t>         </a:t>
            </a:r>
            <a:r>
              <a:rPr lang="en-US" sz="2000" i="1" dirty="0" smtClean="0">
                <a:solidFill>
                  <a:srgbClr val="0000FF"/>
                </a:solidFill>
                <a:latin typeface="Times New Roman" pitchFamily="18" charset="0"/>
                <a:ea typeface="ＭＳ Ｐゴシック" pitchFamily="34" charset="-128"/>
                <a:cs typeface="Times New Roman" pitchFamily="18" charset="0"/>
              </a:rPr>
              <a:t>- (</a:t>
            </a:r>
            <a:r>
              <a:rPr lang="en-US" sz="2000" i="1" dirty="0">
                <a:solidFill>
                  <a:srgbClr val="0000FF"/>
                </a:solidFill>
                <a:latin typeface="Times New Roman" pitchFamily="18" charset="0"/>
                <a:ea typeface="ＭＳ Ｐゴシック" pitchFamily="34" charset="-128"/>
                <a:cs typeface="Times New Roman" pitchFamily="18" charset="0"/>
              </a:rPr>
              <a:t>sum of </a:t>
            </a:r>
            <a:r>
              <a:rPr lang="en-US" sz="2000" i="1" dirty="0" smtClean="0">
                <a:solidFill>
                  <a:srgbClr val="0000FF"/>
                </a:solidFill>
                <a:latin typeface="Times New Roman" pitchFamily="18" charset="0"/>
                <a:ea typeface="ＭＳ Ｐゴシック" pitchFamily="34" charset="-128"/>
                <a:cs typeface="Times New Roman" pitchFamily="18" charset="0"/>
              </a:rPr>
              <a:t> B’s </a:t>
            </a:r>
            <a:r>
              <a:rPr lang="en-US" sz="2000" i="1" dirty="0">
                <a:solidFill>
                  <a:srgbClr val="0000FF"/>
                </a:solidFill>
                <a:latin typeface="Times New Roman" pitchFamily="18" charset="0"/>
                <a:ea typeface="ＭＳ Ｐゴシック" pitchFamily="34" charset="-128"/>
                <a:cs typeface="Times New Roman" pitchFamily="18" charset="0"/>
              </a:rPr>
              <a:t>piece values</a:t>
            </a:r>
            <a:r>
              <a:rPr lang="en-US" sz="2000" i="1" dirty="0" smtClean="0">
                <a:solidFill>
                  <a:srgbClr val="0000FF"/>
                </a:solidFill>
                <a:latin typeface="Times New Roman" pitchFamily="18" charset="0"/>
                <a:ea typeface="ＭＳ Ｐゴシック" pitchFamily="34" charset="-128"/>
                <a:cs typeface="Times New Roman" pitchFamily="18" charset="0"/>
              </a:rPr>
              <a:t>)</a:t>
            </a:r>
          </a:p>
          <a:p>
            <a:pPr>
              <a:lnSpc>
                <a:spcPct val="90000"/>
              </a:lnSpc>
            </a:pPr>
            <a:endParaRPr lang="en-US" sz="1800" dirty="0">
              <a:ea typeface="ＭＳ Ｐゴシック" pitchFamily="34" charset="-128"/>
            </a:endParaRPr>
          </a:p>
          <a:p>
            <a:pPr>
              <a:lnSpc>
                <a:spcPct val="90000"/>
              </a:lnSpc>
            </a:pPr>
            <a:r>
              <a:rPr lang="en-US" sz="1800" dirty="0">
                <a:ea typeface="ＭＳ Ｐゴシック" pitchFamily="34" charset="-128"/>
              </a:rPr>
              <a:t>More complex: weighted sum </a:t>
            </a:r>
            <a:br>
              <a:rPr lang="en-US" sz="1800" dirty="0">
                <a:ea typeface="ＭＳ Ｐゴシック" pitchFamily="34" charset="-128"/>
              </a:rPr>
            </a:br>
            <a:r>
              <a:rPr lang="en-US" sz="1800" dirty="0">
                <a:ea typeface="ＭＳ Ｐゴシック" pitchFamily="34" charset="-128"/>
              </a:rPr>
              <a:t>of positional features: </a:t>
            </a:r>
          </a:p>
          <a:p>
            <a:pPr>
              <a:lnSpc>
                <a:spcPct val="90000"/>
              </a:lnSpc>
            </a:pPr>
            <a:endParaRPr lang="en-US" sz="1800" dirty="0">
              <a:ea typeface="ＭＳ Ｐゴシック" pitchFamily="34" charset="-128"/>
            </a:endParaRPr>
          </a:p>
          <a:p>
            <a:pPr>
              <a:lnSpc>
                <a:spcPct val="90000"/>
              </a:lnSpc>
            </a:pPr>
            <a:endParaRPr lang="en-US" sz="1800" dirty="0">
              <a:ea typeface="ＭＳ Ｐゴシック" pitchFamily="34" charset="-128"/>
            </a:endParaRPr>
          </a:p>
          <a:p>
            <a:pPr>
              <a:lnSpc>
                <a:spcPct val="90000"/>
              </a:lnSpc>
            </a:pPr>
            <a:endParaRPr lang="en-US" sz="1800" dirty="0">
              <a:ea typeface="ＭＳ Ｐゴシック" pitchFamily="34" charset="-128"/>
            </a:endParaRPr>
          </a:p>
          <a:p>
            <a:pPr>
              <a:lnSpc>
                <a:spcPct val="90000"/>
              </a:lnSpc>
            </a:pPr>
            <a:r>
              <a:rPr lang="en-US" sz="1800" i="1" dirty="0" smtClean="0">
                <a:solidFill>
                  <a:srgbClr val="0000FF"/>
                </a:solidFill>
                <a:latin typeface="Times New Roman" pitchFamily="18" charset="0"/>
                <a:ea typeface="ＭＳ Ｐゴシック" pitchFamily="34" charset="-128"/>
                <a:cs typeface="Times New Roman" pitchFamily="18" charset="0"/>
              </a:rPr>
              <a:t>f(n) </a:t>
            </a:r>
            <a:r>
              <a:rPr lang="en-US" sz="1800" dirty="0" smtClean="0">
                <a:ea typeface="ＭＳ Ｐゴシック" pitchFamily="34" charset="-128"/>
              </a:rPr>
              <a:t>can be a </a:t>
            </a:r>
            <a:r>
              <a:rPr lang="en-US" sz="1800" dirty="0" smtClean="0">
                <a:solidFill>
                  <a:schemeClr val="accent6"/>
                </a:solidFill>
                <a:ea typeface="ＭＳ Ｐゴシック" pitchFamily="34" charset="-128"/>
              </a:rPr>
              <a:t>weighted </a:t>
            </a:r>
            <a:r>
              <a:rPr lang="en-US" sz="1800" dirty="0" smtClean="0">
                <a:solidFill>
                  <a:schemeClr val="accent6"/>
                </a:solidFill>
                <a:ea typeface="ＭＳ Ｐゴシック" pitchFamily="34" charset="-128"/>
              </a:rPr>
              <a:t>linear function</a:t>
            </a:r>
            <a:endParaRPr lang="en-US" sz="1800" dirty="0">
              <a:solidFill>
                <a:schemeClr val="accent6"/>
              </a:solidFill>
              <a:ea typeface="ＭＳ Ｐゴシック" pitchFamily="34" charset="-128"/>
            </a:endParaRPr>
          </a:p>
        </p:txBody>
      </p:sp>
      <p:graphicFrame>
        <p:nvGraphicFramePr>
          <p:cNvPr id="1163314" name="Group 50"/>
          <p:cNvGraphicFramePr>
            <a:graphicFrameLocks noGrp="1"/>
          </p:cNvGraphicFramePr>
          <p:nvPr>
            <p:ph sz="quarter" idx="2"/>
            <p:extLst>
              <p:ext uri="{D42A27DB-BD31-4B8C-83A1-F6EECF244321}">
                <p14:modId xmlns:p14="http://schemas.microsoft.com/office/powerpoint/2010/main" val="1019781785"/>
              </p:ext>
            </p:extLst>
          </p:nvPr>
        </p:nvGraphicFramePr>
        <p:xfrm>
          <a:off x="5791200" y="1981200"/>
          <a:ext cx="2133600" cy="1760539"/>
        </p:xfrm>
        <a:graphic>
          <a:graphicData uri="http://schemas.openxmlformats.org/drawingml/2006/table">
            <a:tbl>
              <a:tblPr/>
              <a:tblGrid>
                <a:gridCol w="154146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9213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9"/>
                        </a:buClr>
                        <a:buSzPct val="100000"/>
                        <a:buFont typeface="Symbol" pitchFamily="-107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-107" charset="0"/>
                        </a:rPr>
                        <a:t>Pawn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9"/>
                        </a:buClr>
                        <a:buSzPct val="100000"/>
                        <a:buFont typeface="Symbol" pitchFamily="-107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-107" charset="0"/>
                        </a:rPr>
                        <a:t>1.0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4448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9"/>
                        </a:buClr>
                        <a:buSzPct val="100000"/>
                        <a:buFont typeface="Symbol" pitchFamily="-107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-107" charset="0"/>
                        </a:rPr>
                        <a:t>Knight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9"/>
                        </a:buClr>
                        <a:buSzPct val="100000"/>
                        <a:buFont typeface="Symbol" pitchFamily="-107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-107" charset="0"/>
                        </a:rPr>
                        <a:t>3.0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4448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9"/>
                        </a:buClr>
                        <a:buSzPct val="100000"/>
                        <a:buFont typeface="Symbol" pitchFamily="-107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-107" charset="0"/>
                        </a:rPr>
                        <a:t>Bishop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9"/>
                        </a:buClr>
                        <a:buSzPct val="100000"/>
                        <a:buFont typeface="Symbol" pitchFamily="-107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-107" charset="0"/>
                        </a:rPr>
                        <a:t>3.25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4607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9"/>
                        </a:buClr>
                        <a:buSzPct val="100000"/>
                        <a:buFont typeface="Symbol" pitchFamily="-107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-107" charset="0"/>
                        </a:rPr>
                        <a:t>Rook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9"/>
                        </a:buClr>
                        <a:buSzPct val="100000"/>
                        <a:buFont typeface="Symbol" pitchFamily="-107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-107" charset="0"/>
                        </a:rPr>
                        <a:t>5.0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4448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9"/>
                        </a:buClr>
                        <a:buSzPct val="100000"/>
                        <a:buFont typeface="Symbol" pitchFamily="-107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-107" charset="0"/>
                        </a:rPr>
                        <a:t>Queen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9"/>
                        </a:buClr>
                        <a:buSzPct val="100000"/>
                        <a:buFont typeface="Symbol" pitchFamily="-107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-107" charset="0"/>
                        </a:rPr>
                        <a:t>9.0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051" name="Text Box 30"/>
          <p:cNvSpPr txBox="1">
            <a:spLocks noChangeArrowheads="1"/>
          </p:cNvSpPr>
          <p:nvPr/>
        </p:nvSpPr>
        <p:spPr bwMode="auto">
          <a:xfrm>
            <a:off x="5334000" y="3960078"/>
            <a:ext cx="30480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accent2"/>
                </a:solidFill>
                <a:latin typeface="Arial" pitchFamily="34" charset="0"/>
              </a:rPr>
              <a:t>Pieces values for a </a:t>
            </a:r>
            <a:r>
              <a:rPr lang="en-US" sz="1600">
                <a:solidFill>
                  <a:schemeClr val="accent2"/>
                </a:solidFill>
                <a:latin typeface="Arial" pitchFamily="34" charset="0"/>
              </a:rPr>
              <a:t>simple </a:t>
            </a:r>
            <a:r>
              <a:rPr lang="en-US" sz="1600" smtClean="0">
                <a:solidFill>
                  <a:schemeClr val="accent2"/>
                </a:solidFill>
                <a:latin typeface="Arial" pitchFamily="34" charset="0"/>
              </a:rPr>
              <a:t>evaluation  </a:t>
            </a:r>
            <a:r>
              <a:rPr lang="en-US" sz="1600" dirty="0">
                <a:solidFill>
                  <a:schemeClr val="accent2"/>
                </a:solidFill>
                <a:latin typeface="Arial" pitchFamily="34" charset="0"/>
              </a:rPr>
              <a:t>function often </a:t>
            </a:r>
            <a:r>
              <a:rPr lang="en-US" sz="1600">
                <a:solidFill>
                  <a:schemeClr val="accent2"/>
                </a:solidFill>
                <a:latin typeface="Arial" pitchFamily="34" charset="0"/>
              </a:rPr>
              <a:t>taught </a:t>
            </a:r>
            <a:r>
              <a:rPr lang="en-US" sz="1600" smtClean="0">
                <a:solidFill>
                  <a:schemeClr val="accent2"/>
                </a:solidFill>
                <a:latin typeface="Arial" pitchFamily="34" charset="0"/>
              </a:rPr>
              <a:t>to </a:t>
            </a:r>
            <a:r>
              <a:rPr lang="en-US" sz="1600" dirty="0">
                <a:solidFill>
                  <a:schemeClr val="accent2"/>
                </a:solidFill>
                <a:latin typeface="Arial" pitchFamily="34" charset="0"/>
              </a:rPr>
              <a:t>novice chess players</a:t>
            </a:r>
          </a:p>
        </p:txBody>
      </p:sp>
      <p:graphicFrame>
        <p:nvGraphicFramePr>
          <p:cNvPr id="1026" name="Object 2"/>
          <p:cNvGraphicFramePr>
            <a:graphicFrameLocks noGrp="1" noChangeAspect="1"/>
          </p:cNvGraphicFramePr>
          <p:nvPr>
            <p:ph sz="quarter" idx="3"/>
            <p:extLst/>
          </p:nvPr>
        </p:nvGraphicFramePr>
        <p:xfrm>
          <a:off x="1553891" y="4114800"/>
          <a:ext cx="1993900" cy="481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9" name="Equation" r:id="rId4" imgW="1054100" imgH="254000" progId="Equation.3">
                  <p:embed/>
                </p:oleObj>
              </mc:Choice>
              <mc:Fallback>
                <p:oleObj name="Equation" r:id="rId4" imgW="1054100" imgH="254000" progId="Equation.3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53891" y="4114800"/>
                        <a:ext cx="1993900" cy="4810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10248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Uncertain Outcomes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7350" y="1943100"/>
            <a:ext cx="565785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47108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V(s) = \max_{s' \in \mathrm{successors}(s)} V(s')&#10;\]&#10;\end{document}&#10;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15"/>
  <p:tag name="PICTUREFILESIZE" val="984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V(s') = \min_{s \in \mathrm{successors}(s')} V(s)&#10;\]&#10;\end{document}&#10;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15"/>
  <p:tag name="PICTUREFILESIZE" val="921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begin{document}&#10;\textcolor{BrickRed}{$A \sim B$} \qquad indifference between $A$ and $B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59"/>
  <p:tag name="BOXHEIGHT" val="415"/>
  <p:tag name="BOXFONT" val="10"/>
  <p:tag name="BOXWRAP" val="False"/>
  <p:tag name="WORKAROUNDTRANSPARENCYBUG" val="False"/>
  <p:tag name="ALLOWFONTSUBSTITUTION" val="False"/>
  <p:tag name="BITMAPFORMAT" val="png16m"/>
  <p:tag name="ORIGWIDTH" val="417"/>
  <p:tag name="PICTUREFILESIZE" val="2396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begin{document}&#10;\textcolor{BrickRed}{$A \succ B$} \qquad $A$ preferred over $B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59"/>
  <p:tag name="BOXHEIGHT" val="415"/>
  <p:tag name="BOXFONT" val="10"/>
  <p:tag name="BOXWRAP" val="False"/>
  <p:tag name="WORKAROUNDTRANSPARENCYBUG" val="False"/>
  <p:tag name="ALLOWFONTSUBSTITUTION" val="False"/>
  <p:tag name="BITMAPFORMAT" val="png16m"/>
  <p:tag name="ORIGWIDTH" val="307"/>
  <p:tag name="PICTUREFILESIZE" val="1899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begin{document}&#10;$L = [p,\textcolor{BrickRed}{A};\ (1-p),\textcolor{BrickRed}{B}]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59"/>
  <p:tag name="BOXHEIGHT" val="415"/>
  <p:tag name="BOXFONT" val="10"/>
  <p:tag name="BOXWRAP" val="False"/>
  <p:tag name="WORKAROUNDTRANSPARENCYBUG" val="False"/>
  <p:tag name="ALLOWFONTSUBSTITUTION" val="False"/>
  <p:tag name="BITMAPFORMAT" val="png16m"/>
  <p:tag name="ORIGWIDTH" val="205"/>
  <p:tag name="PICTUREFILESIZE" val="12128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def\mat#1{\textcolor{BrickRed}{#1}}&#10;\def\lor{\vee}&#10;\def\land{\wedge}&#10;\def\implies{\Rightarrow}&#10;\def\indiff{\sim}&#10;\def\pref{\succ}&#10;\def\prefeq{\succeq}&#10;\def\nl{\\\phantom{xxx}}&#10;\def\al{\\}&#10;\def\lequiv{\Leftrightarrow}&#10;\begin{document}&#10;\underline{Orderability}\nl&#10;\mat{$(A \pref B) \lor (B \pref A) \lor (A \indiff B)$}\al&#10;\underline{Transitivity}\nl&#10;\mat{$(A \pref B) \land (B \pref C) \implies (A \pref C)$}\al&#10;\underline{Continuity}\nl&#10;\mat{$A \pref B \pref C \implies \exists p \,\, [p,A;\ 1-p,C] \indiff B$}\al&#10;\underline{Substitutability}\nl&#10;\mat{$A \indiff B \implies [p,A;\ 1-p,C] \indiff [p,B; 1-p,C]$}\al&#10;\underline{Monotonicity}\nl&#10;\mat{$A \pref B \implies$}\nl&#10;\phantom{xx}\mat{$(p \geq q \lequiv [p,A;\ 1-p,B] \prefeq [q,A;\ 1-q,B])$}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59"/>
  <p:tag name="BOXHEIGHT" val="415"/>
  <p:tag name="BOXFONT" val="10"/>
  <p:tag name="BOXWRAP" val="False"/>
  <p:tag name="WORKAROUNDTRANSPARENCYBUG" val="False"/>
  <p:tag name="ALLOWFONTSUBSTITUTION" val="False"/>
  <p:tag name="BITMAPFORMAT" val="png16m"/>
  <p:tag name="ORIGWIDTH" val="466"/>
  <p:tag name="PICTUREFILESIZE" val="23760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def\mat#1{\textcolor{BrickRed}{#1}}&#10;\def\lor{\vee}&#10;\def\land{\wedge}&#10;\def\implies{\Rightarrow}&#10;\def\indiff{\sim}&#10;\def\pref{\succ}&#10;\def\prefeq{\succeq}&#10;\def\nl{\\\phantom{xxx}}&#10;\def\al{\\}&#10;\def\lequiv{\Leftrightarrow}&#10;\begin{document}&#10;\mat{$U(A) \geq U(B)\ \lequiv \ A\prefeq B$}\\[10pt]&#10;\mat{$U([p_1,S_1;\ \ldots\ ;\ p_n,S_n]) = \sum_i p_i U(S_i)$}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59"/>
  <p:tag name="BOXHEIGHT" val="415"/>
  <p:tag name="BOXFONT" val="10"/>
  <p:tag name="BOXWRAP" val="False"/>
  <p:tag name="WORKAROUNDTRANSPARENCYBUG" val="False"/>
  <p:tag name="ALLOWFONTSUBSTITUTION" val="False"/>
  <p:tag name="BITMAPFORMAT" val="png16m"/>
  <p:tag name="ORIGWIDTH" val="362"/>
  <p:tag name="PICTUREFILESIZE" val="49668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def\mat#1{\textcolor{BrickRed}{#1}}&#10;\def\lor{\vee}&#10;\def\land{\wedge}&#10;\def\implies{\Rightarrow}&#10;\def\indiff{\sim}&#10;\def\pref{\succ}&#10;\def\prefeq{\succeq}&#10;\def\nl{\\\phantom{xxx}}&#10;\def\al{\\}&#10;\def\lequiv{\Leftrightarrow}&#10;\begin{document}&#10;\mat{\[&#10;  U'(x) = k_1 U(x) + k_2 \quad\mbox{where } k_1 &gt; 0&#10;\]}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59"/>
  <p:tag name="BOXHEIGHT" val="415"/>
  <p:tag name="BOXFONT" val="10"/>
  <p:tag name="BOXWRAP" val="False"/>
  <p:tag name="WORKAROUNDTRANSPARENCYBUG" val="False"/>
  <p:tag name="ALLOWFONTSUBSTITUTION" val="False"/>
  <p:tag name="BITMAPFORMAT" val="png16m"/>
  <p:tag name="ORIGWIDTH" val="356"/>
  <p:tag name="PICTUREFILESIZE" val="24995"/>
</p:tagLst>
</file>

<file path=ppt/theme/theme1.xml><?xml version="1.0" encoding="utf-8"?>
<a:theme xmlns:a="http://schemas.openxmlformats.org/drawingml/2006/main" name="2_bbn-upenn">
  <a:themeElements>
    <a:clrScheme name="2_bbn-upenn 6">
      <a:dk1>
        <a:srgbClr val="000000"/>
      </a:dk1>
      <a:lt1>
        <a:srgbClr val="FFFFFF"/>
      </a:lt1>
      <a:dk2>
        <a:srgbClr val="000000"/>
      </a:dk2>
      <a:lt2>
        <a:srgbClr val="868686"/>
      </a:lt2>
      <a:accent1>
        <a:srgbClr val="CBCBCB"/>
      </a:accent1>
      <a:accent2>
        <a:srgbClr val="0066FF"/>
      </a:accent2>
      <a:accent3>
        <a:srgbClr val="FFFFFF"/>
      </a:accent3>
      <a:accent4>
        <a:srgbClr val="000000"/>
      </a:accent4>
      <a:accent5>
        <a:srgbClr val="E2E2E2"/>
      </a:accent5>
      <a:accent6>
        <a:srgbClr val="005CE7"/>
      </a:accent6>
      <a:hlink>
        <a:srgbClr val="FF0033"/>
      </a:hlink>
      <a:folHlink>
        <a:srgbClr val="009900"/>
      </a:folHlink>
    </a:clrScheme>
    <a:fontScheme name="2_bbn-upen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 New Roman" pitchFamily="-107" charset="0"/>
            <a:ea typeface="Arial" pitchFamily="-107" charset="0"/>
            <a:cs typeface="Arial" pitchFamily="-107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 New Roman" pitchFamily="-107" charset="0"/>
            <a:ea typeface="Arial" pitchFamily="-107" charset="0"/>
            <a:cs typeface="Arial" pitchFamily="-107" charset="0"/>
          </a:defRPr>
        </a:defPPr>
      </a:lstStyle>
    </a:lnDef>
    <a:txDef>
      <a:spPr bwMode="auto">
        <a:noFill/>
        <a:ln w="9525">
          <a:noFill/>
          <a:round/>
          <a:headEnd/>
          <a:tailEnd/>
        </a:ln>
      </a:spPr>
      <a:bodyPr lIns="81647" tIns="40824" rIns="81647" bIns="40824"/>
      <a:lstStyle>
        <a:defPPr>
          <a:tabLst>
            <a:tab pos="0" algn="l"/>
            <a:tab pos="414768" algn="l"/>
            <a:tab pos="829535" algn="l"/>
            <a:tab pos="1244304" algn="l"/>
            <a:tab pos="1659071" algn="l"/>
            <a:tab pos="2073839" algn="l"/>
            <a:tab pos="2488606" algn="l"/>
            <a:tab pos="2903374" algn="l"/>
            <a:tab pos="3318142" algn="l"/>
            <a:tab pos="3732909" algn="l"/>
            <a:tab pos="4147676" algn="l"/>
            <a:tab pos="4562445" algn="l"/>
            <a:tab pos="4977212" algn="l"/>
            <a:tab pos="5391980" algn="l"/>
            <a:tab pos="5806748" algn="l"/>
            <a:tab pos="6221516" algn="l"/>
            <a:tab pos="6636282" algn="l"/>
            <a:tab pos="7051051" algn="l"/>
            <a:tab pos="7465819" algn="l"/>
            <a:tab pos="7880586" algn="l"/>
            <a:tab pos="8295354" algn="l"/>
          </a:tabLst>
          <a:defRPr sz="2200" dirty="0">
            <a:solidFill>
              <a:srgbClr val="000000"/>
            </a:solidFill>
          </a:defRPr>
        </a:defPPr>
      </a:lstStyle>
    </a:txDef>
  </a:objectDefaults>
  <a:extraClrSchemeLst>
    <a:extraClrScheme>
      <a:clrScheme name="2_bbn-upenn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bbn-upen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bbn-upenn 3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bbn-upenn 4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bbn-upenn 5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bbn-upenn 6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bbn-upenn 7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9958</TotalTime>
  <Words>3692</Words>
  <Application>Microsoft Macintosh PowerPoint</Application>
  <PresentationFormat>Letter Paper (8.5x11 in)</PresentationFormat>
  <Paragraphs>626</Paragraphs>
  <Slides>41</Slides>
  <Notes>35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51" baseType="lpstr">
      <vt:lpstr>Calibri</vt:lpstr>
      <vt:lpstr>MS PGothic</vt:lpstr>
      <vt:lpstr>ＭＳ Ｐゴシック</vt:lpstr>
      <vt:lpstr>Symbol</vt:lpstr>
      <vt:lpstr>Times</vt:lpstr>
      <vt:lpstr>Times New Roman</vt:lpstr>
      <vt:lpstr>Wingdings</vt:lpstr>
      <vt:lpstr>Arial</vt:lpstr>
      <vt:lpstr>2_bbn-upenn</vt:lpstr>
      <vt:lpstr>Equation</vt:lpstr>
      <vt:lpstr>Expectimax and Utilities</vt:lpstr>
      <vt:lpstr>Review: Adversarial Search (Minimax)</vt:lpstr>
      <vt:lpstr>Review: Minimax Implementation</vt:lpstr>
      <vt:lpstr>Reiview Minimax Example</vt:lpstr>
      <vt:lpstr>Review: Alpha-Beta Pruning</vt:lpstr>
      <vt:lpstr>Review Alpha-Beta Pruning</vt:lpstr>
      <vt:lpstr>Review: Evaluation functions</vt:lpstr>
      <vt:lpstr>Review: Chess Evaluation Functions</vt:lpstr>
      <vt:lpstr>Uncertain Outcomes</vt:lpstr>
      <vt:lpstr>Uncertain Outcomes</vt:lpstr>
      <vt:lpstr>Expectimax Search</vt:lpstr>
      <vt:lpstr>Expectimax Pseudocode</vt:lpstr>
      <vt:lpstr>Expectimax Pseudocode</vt:lpstr>
      <vt:lpstr>Expectimax Example</vt:lpstr>
      <vt:lpstr>Expectimax Pruning?</vt:lpstr>
      <vt:lpstr>Depth-Limited Expectimax</vt:lpstr>
      <vt:lpstr>Probabilities</vt:lpstr>
      <vt:lpstr>Probabilities</vt:lpstr>
      <vt:lpstr>Expectations</vt:lpstr>
      <vt:lpstr>What Probabilities to Use?</vt:lpstr>
      <vt:lpstr>What are Probabilities?</vt:lpstr>
      <vt:lpstr>Quiz: Informed Probabilities</vt:lpstr>
      <vt:lpstr>Example: Backgammon</vt:lpstr>
      <vt:lpstr>Mixed Layer Types</vt:lpstr>
      <vt:lpstr>Utilities</vt:lpstr>
      <vt:lpstr>Maximum Expected Utility</vt:lpstr>
      <vt:lpstr>What Utilities to Use?</vt:lpstr>
      <vt:lpstr>Utilities</vt:lpstr>
      <vt:lpstr>Utilities: Uncertain Outcomes</vt:lpstr>
      <vt:lpstr>Preferences</vt:lpstr>
      <vt:lpstr>Rationality</vt:lpstr>
      <vt:lpstr>Rational Preferences</vt:lpstr>
      <vt:lpstr>Rational Preferences</vt:lpstr>
      <vt:lpstr>MEU Principle</vt:lpstr>
      <vt:lpstr>Human Utilities</vt:lpstr>
      <vt:lpstr>Utility Scales</vt:lpstr>
      <vt:lpstr>Micromort examples</vt:lpstr>
      <vt:lpstr>Human Utilities</vt:lpstr>
      <vt:lpstr>Money</vt:lpstr>
      <vt:lpstr>Example: Insurance</vt:lpstr>
      <vt:lpstr>Example: Human Rationality?</vt:lpstr>
    </vt:vector>
  </TitlesOfParts>
  <Company>Harvard University</Company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Comparing Logics - I</dc:title>
  <dc:creator>ronda</dc:creator>
  <cp:lastModifiedBy>Callison-Burch, Christopher</cp:lastModifiedBy>
  <cp:revision>639</cp:revision>
  <cp:lastPrinted>2019-09-26T14:42:00Z</cp:lastPrinted>
  <dcterms:created xsi:type="dcterms:W3CDTF">2000-09-21T14:49:05Z</dcterms:created>
  <dcterms:modified xsi:type="dcterms:W3CDTF">2019-09-26T15:06:37Z</dcterms:modified>
</cp:coreProperties>
</file>